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64" r:id="rId4"/>
    <p:sldId id="263" r:id="rId5"/>
    <p:sldId id="272" r:id="rId6"/>
    <p:sldId id="268" r:id="rId7"/>
    <p:sldId id="295" r:id="rId8"/>
    <p:sldId id="299" r:id="rId9"/>
    <p:sldId id="259" r:id="rId10"/>
    <p:sldId id="260" r:id="rId11"/>
    <p:sldId id="301" r:id="rId12"/>
    <p:sldId id="262" r:id="rId13"/>
    <p:sldId id="281" r:id="rId14"/>
    <p:sldId id="282" r:id="rId15"/>
    <p:sldId id="283" r:id="rId16"/>
    <p:sldId id="294" r:id="rId17"/>
    <p:sldId id="285" r:id="rId18"/>
    <p:sldId id="291" r:id="rId19"/>
    <p:sldId id="297" r:id="rId20"/>
    <p:sldId id="300" r:id="rId21"/>
    <p:sldId id="296" r:id="rId22"/>
    <p:sldId id="298" r:id="rId23"/>
    <p:sldId id="265" r:id="rId24"/>
    <p:sldId id="266" r:id="rId25"/>
    <p:sldId id="269" r:id="rId26"/>
    <p:sldId id="274" r:id="rId27"/>
    <p:sldId id="261" r:id="rId28"/>
    <p:sldId id="304" r:id="rId29"/>
    <p:sldId id="284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02352C-6EF8-4A09-892E-EAC1195E92A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A043532C-F858-47E3-83D6-B3D91A1F4557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4000" dirty="0" smtClean="0"/>
            <a:t>Hera</a:t>
          </a:r>
          <a:endParaRPr lang="en-US" sz="4000" dirty="0"/>
        </a:p>
      </dgm:t>
    </dgm:pt>
    <dgm:pt modelId="{842DB2F8-0C10-4F2A-BD55-A5E5342C0CEF}" type="parTrans" cxnId="{6601247F-BAA7-42FE-AAB5-9E6D2F9A5860}">
      <dgm:prSet/>
      <dgm:spPr/>
      <dgm:t>
        <a:bodyPr/>
        <a:lstStyle/>
        <a:p>
          <a:endParaRPr lang="en-US"/>
        </a:p>
      </dgm:t>
    </dgm:pt>
    <dgm:pt modelId="{0A7CB4C1-4FA3-4C7E-8DC0-CC11C882A209}" type="sibTrans" cxnId="{6601247F-BAA7-42FE-AAB5-9E6D2F9A5860}">
      <dgm:prSet/>
      <dgm:spPr/>
      <dgm:t>
        <a:bodyPr/>
        <a:lstStyle/>
        <a:p>
          <a:endParaRPr lang="en-US"/>
        </a:p>
      </dgm:t>
    </dgm:pt>
    <dgm:pt modelId="{8C702821-7A4D-439C-895A-5F1CC06EF901}">
      <dgm:prSet phldrT="[Text]" custT="1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en-US" sz="3800" dirty="0" err="1" smtClean="0"/>
            <a:t>JLab</a:t>
          </a:r>
          <a:r>
            <a:rPr lang="en-US" sz="3800" dirty="0" smtClean="0"/>
            <a:t>,  Compass &amp; HERMES</a:t>
          </a:r>
          <a:endParaRPr lang="en-US" sz="3800" dirty="0"/>
        </a:p>
      </dgm:t>
    </dgm:pt>
    <dgm:pt modelId="{E5388B39-8455-4110-A07E-8A43ED7E0B57}" type="parTrans" cxnId="{6AF4AAE0-8636-458C-B1BF-16A939DEB88E}">
      <dgm:prSet/>
      <dgm:spPr/>
      <dgm:t>
        <a:bodyPr/>
        <a:lstStyle/>
        <a:p>
          <a:endParaRPr lang="en-US"/>
        </a:p>
      </dgm:t>
    </dgm:pt>
    <dgm:pt modelId="{8307AA52-38BA-40B7-9490-966F6E43BC49}" type="sibTrans" cxnId="{6AF4AAE0-8636-458C-B1BF-16A939DEB88E}">
      <dgm:prSet/>
      <dgm:spPr/>
      <dgm:t>
        <a:bodyPr/>
        <a:lstStyle/>
        <a:p>
          <a:endParaRPr lang="en-US"/>
        </a:p>
      </dgm:t>
    </dgm:pt>
    <dgm:pt modelId="{2542559B-6D97-47DA-9548-03C01CF4E417}">
      <dgm:prSet phldrT="[Text]" custT="1"/>
      <dgm:spPr>
        <a:solidFill>
          <a:srgbClr val="00B050">
            <a:alpha val="50000"/>
          </a:srgbClr>
        </a:solidFill>
      </dgm:spPr>
      <dgm:t>
        <a:bodyPr/>
        <a:lstStyle/>
        <a:p>
          <a:r>
            <a:rPr lang="en-US" sz="4000" dirty="0" smtClean="0"/>
            <a:t>RHIC</a:t>
          </a:r>
          <a:endParaRPr lang="en-US" sz="4000" dirty="0"/>
        </a:p>
      </dgm:t>
    </dgm:pt>
    <dgm:pt modelId="{4D621FB8-E8F0-46FB-BC75-02F4C5A97F8C}" type="parTrans" cxnId="{BFD48BF4-6B91-48FF-B57F-FF2B508372DE}">
      <dgm:prSet/>
      <dgm:spPr/>
      <dgm:t>
        <a:bodyPr/>
        <a:lstStyle/>
        <a:p>
          <a:endParaRPr lang="en-US"/>
        </a:p>
      </dgm:t>
    </dgm:pt>
    <dgm:pt modelId="{C9BF1662-0253-4A7B-B52F-D6776EE5A108}" type="sibTrans" cxnId="{BFD48BF4-6B91-48FF-B57F-FF2B508372DE}">
      <dgm:prSet/>
      <dgm:spPr/>
      <dgm:t>
        <a:bodyPr/>
        <a:lstStyle/>
        <a:p>
          <a:endParaRPr lang="en-US"/>
        </a:p>
      </dgm:t>
    </dgm:pt>
    <dgm:pt modelId="{8D86EA6E-E927-456C-B5E9-3BF2FE70DEE8}" type="pres">
      <dgm:prSet presAssocID="{BE02352C-6EF8-4A09-892E-EAC1195E92AF}" presName="compositeShape" presStyleCnt="0">
        <dgm:presLayoutVars>
          <dgm:chMax val="7"/>
          <dgm:dir/>
          <dgm:resizeHandles val="exact"/>
        </dgm:presLayoutVars>
      </dgm:prSet>
      <dgm:spPr/>
    </dgm:pt>
    <dgm:pt modelId="{48B7C7BD-B223-4C64-A5F3-AEC56ED1255B}" type="pres">
      <dgm:prSet presAssocID="{A043532C-F858-47E3-83D6-B3D91A1F4557}" presName="circ1" presStyleLbl="vennNode1" presStyleIdx="0" presStyleCnt="3"/>
      <dgm:spPr/>
      <dgm:t>
        <a:bodyPr/>
        <a:lstStyle/>
        <a:p>
          <a:endParaRPr lang="en-US"/>
        </a:p>
      </dgm:t>
    </dgm:pt>
    <dgm:pt modelId="{8C4B6CD4-A5DC-44FF-A633-F71EBA190891}" type="pres">
      <dgm:prSet presAssocID="{A043532C-F858-47E3-83D6-B3D91A1F455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8827D1-53E7-4607-95FD-8B0F1E650199}" type="pres">
      <dgm:prSet presAssocID="{8C702821-7A4D-439C-895A-5F1CC06EF901}" presName="circ2" presStyleLbl="vennNode1" presStyleIdx="1" presStyleCnt="3"/>
      <dgm:spPr/>
      <dgm:t>
        <a:bodyPr/>
        <a:lstStyle/>
        <a:p>
          <a:endParaRPr lang="en-US"/>
        </a:p>
      </dgm:t>
    </dgm:pt>
    <dgm:pt modelId="{48C6DC29-113A-4AFC-BE54-3EF7DABF8F90}" type="pres">
      <dgm:prSet presAssocID="{8C702821-7A4D-439C-895A-5F1CC06EF90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8648DF-4ABB-42F4-AB49-0B9C64DC285C}" type="pres">
      <dgm:prSet presAssocID="{2542559B-6D97-47DA-9548-03C01CF4E417}" presName="circ3" presStyleLbl="vennNode1" presStyleIdx="2" presStyleCnt="3" custLinFactNeighborX="-1744" custLinFactNeighborY="-195"/>
      <dgm:spPr/>
      <dgm:t>
        <a:bodyPr/>
        <a:lstStyle/>
        <a:p>
          <a:endParaRPr lang="en-US"/>
        </a:p>
      </dgm:t>
    </dgm:pt>
    <dgm:pt modelId="{4B543560-BFBB-4F32-A4F9-4A48CFB2B468}" type="pres">
      <dgm:prSet presAssocID="{2542559B-6D97-47DA-9548-03C01CF4E41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C9DDE6-8E98-40E2-99BB-BE4E69CB51BC}" type="presOf" srcId="{2542559B-6D97-47DA-9548-03C01CF4E417}" destId="{378648DF-4ABB-42F4-AB49-0B9C64DC285C}" srcOrd="0" destOrd="0" presId="urn:microsoft.com/office/officeart/2005/8/layout/venn1"/>
    <dgm:cxn modelId="{C36CB21D-8A66-4570-9E92-9F37BB1E7244}" type="presOf" srcId="{8C702821-7A4D-439C-895A-5F1CC06EF901}" destId="{218827D1-53E7-4607-95FD-8B0F1E650199}" srcOrd="0" destOrd="0" presId="urn:microsoft.com/office/officeart/2005/8/layout/venn1"/>
    <dgm:cxn modelId="{9835979A-B15B-4214-81C9-7F24AB5E7DFA}" type="presOf" srcId="{2542559B-6D97-47DA-9548-03C01CF4E417}" destId="{4B543560-BFBB-4F32-A4F9-4A48CFB2B468}" srcOrd="1" destOrd="0" presId="urn:microsoft.com/office/officeart/2005/8/layout/venn1"/>
    <dgm:cxn modelId="{6AF4AAE0-8636-458C-B1BF-16A939DEB88E}" srcId="{BE02352C-6EF8-4A09-892E-EAC1195E92AF}" destId="{8C702821-7A4D-439C-895A-5F1CC06EF901}" srcOrd="1" destOrd="0" parTransId="{E5388B39-8455-4110-A07E-8A43ED7E0B57}" sibTransId="{8307AA52-38BA-40B7-9490-966F6E43BC49}"/>
    <dgm:cxn modelId="{6601247F-BAA7-42FE-AAB5-9E6D2F9A5860}" srcId="{BE02352C-6EF8-4A09-892E-EAC1195E92AF}" destId="{A043532C-F858-47E3-83D6-B3D91A1F4557}" srcOrd="0" destOrd="0" parTransId="{842DB2F8-0C10-4F2A-BD55-A5E5342C0CEF}" sibTransId="{0A7CB4C1-4FA3-4C7E-8DC0-CC11C882A209}"/>
    <dgm:cxn modelId="{BFD48BF4-6B91-48FF-B57F-FF2B508372DE}" srcId="{BE02352C-6EF8-4A09-892E-EAC1195E92AF}" destId="{2542559B-6D97-47DA-9548-03C01CF4E417}" srcOrd="2" destOrd="0" parTransId="{4D621FB8-E8F0-46FB-BC75-02F4C5A97F8C}" sibTransId="{C9BF1662-0253-4A7B-B52F-D6776EE5A108}"/>
    <dgm:cxn modelId="{D0F09989-D969-4F33-9955-32B3DE1E8BE7}" type="presOf" srcId="{A043532C-F858-47E3-83D6-B3D91A1F4557}" destId="{48B7C7BD-B223-4C64-A5F3-AEC56ED1255B}" srcOrd="0" destOrd="0" presId="urn:microsoft.com/office/officeart/2005/8/layout/venn1"/>
    <dgm:cxn modelId="{D54AC49E-DA98-4DB1-A789-CFE25B4756B8}" type="presOf" srcId="{8C702821-7A4D-439C-895A-5F1CC06EF901}" destId="{48C6DC29-113A-4AFC-BE54-3EF7DABF8F90}" srcOrd="1" destOrd="0" presId="urn:microsoft.com/office/officeart/2005/8/layout/venn1"/>
    <dgm:cxn modelId="{0B007BC7-8C25-4F70-833F-05A6A53ABB7A}" type="presOf" srcId="{BE02352C-6EF8-4A09-892E-EAC1195E92AF}" destId="{8D86EA6E-E927-456C-B5E9-3BF2FE70DEE8}" srcOrd="0" destOrd="0" presId="urn:microsoft.com/office/officeart/2005/8/layout/venn1"/>
    <dgm:cxn modelId="{917B1F52-43EE-4162-BDF2-ABA7FB516563}" type="presOf" srcId="{A043532C-F858-47E3-83D6-B3D91A1F4557}" destId="{8C4B6CD4-A5DC-44FF-A633-F71EBA190891}" srcOrd="1" destOrd="0" presId="urn:microsoft.com/office/officeart/2005/8/layout/venn1"/>
    <dgm:cxn modelId="{B9AF1477-2DF2-4820-B3E3-CB7CAAF7ACFD}" type="presParOf" srcId="{8D86EA6E-E927-456C-B5E9-3BF2FE70DEE8}" destId="{48B7C7BD-B223-4C64-A5F3-AEC56ED1255B}" srcOrd="0" destOrd="0" presId="urn:microsoft.com/office/officeart/2005/8/layout/venn1"/>
    <dgm:cxn modelId="{75FB12AC-BC22-4428-9E6D-BAE10B402341}" type="presParOf" srcId="{8D86EA6E-E927-456C-B5E9-3BF2FE70DEE8}" destId="{8C4B6CD4-A5DC-44FF-A633-F71EBA190891}" srcOrd="1" destOrd="0" presId="urn:microsoft.com/office/officeart/2005/8/layout/venn1"/>
    <dgm:cxn modelId="{5FFE0FD9-1A1B-4720-89DF-74D23F4C6295}" type="presParOf" srcId="{8D86EA6E-E927-456C-B5E9-3BF2FE70DEE8}" destId="{218827D1-53E7-4607-95FD-8B0F1E650199}" srcOrd="2" destOrd="0" presId="urn:microsoft.com/office/officeart/2005/8/layout/venn1"/>
    <dgm:cxn modelId="{C8E8B474-F68C-46DB-A921-43F7597DC577}" type="presParOf" srcId="{8D86EA6E-E927-456C-B5E9-3BF2FE70DEE8}" destId="{48C6DC29-113A-4AFC-BE54-3EF7DABF8F90}" srcOrd="3" destOrd="0" presId="urn:microsoft.com/office/officeart/2005/8/layout/venn1"/>
    <dgm:cxn modelId="{2FE7E357-5400-4C7F-805A-AC801E3D5D14}" type="presParOf" srcId="{8D86EA6E-E927-456C-B5E9-3BF2FE70DEE8}" destId="{378648DF-4ABB-42F4-AB49-0B9C64DC285C}" srcOrd="4" destOrd="0" presId="urn:microsoft.com/office/officeart/2005/8/layout/venn1"/>
    <dgm:cxn modelId="{A1A26F04-2C93-469A-B8C2-E7B4ABE33649}" type="presParOf" srcId="{8D86EA6E-E927-456C-B5E9-3BF2FE70DEE8}" destId="{4B543560-BFBB-4F32-A4F9-4A48CFB2B46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7C7BD-B223-4C64-A5F3-AEC56ED1255B}">
      <dsp:nvSpPr>
        <dsp:cNvPr id="0" name=""/>
        <dsp:cNvSpPr/>
      </dsp:nvSpPr>
      <dsp:spPr>
        <a:xfrm>
          <a:off x="2187122" y="152569"/>
          <a:ext cx="3156616" cy="3156616"/>
        </a:xfrm>
        <a:prstGeom prst="ellipse">
          <a:avLst/>
        </a:prstGeom>
        <a:solidFill>
          <a:srgbClr val="FF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Hera</a:t>
          </a:r>
          <a:endParaRPr lang="en-US" sz="4000" kern="1200" dirty="0"/>
        </a:p>
      </dsp:txBody>
      <dsp:txXfrm>
        <a:off x="2608004" y="704977"/>
        <a:ext cx="2314852" cy="1420477"/>
      </dsp:txXfrm>
    </dsp:sp>
    <dsp:sp modelId="{218827D1-53E7-4607-95FD-8B0F1E650199}">
      <dsp:nvSpPr>
        <dsp:cNvPr id="0" name=""/>
        <dsp:cNvSpPr/>
      </dsp:nvSpPr>
      <dsp:spPr>
        <a:xfrm>
          <a:off x="3326134" y="2125455"/>
          <a:ext cx="3156616" cy="3156616"/>
        </a:xfrm>
        <a:prstGeom prst="ellipse">
          <a:avLst/>
        </a:prstGeom>
        <a:solidFill>
          <a:srgbClr val="00B0F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err="1" smtClean="0"/>
            <a:t>JLab</a:t>
          </a:r>
          <a:r>
            <a:rPr lang="en-US" sz="3800" kern="1200" dirty="0" smtClean="0"/>
            <a:t>,  Compass &amp; HERMES</a:t>
          </a:r>
          <a:endParaRPr lang="en-US" sz="3800" kern="1200" dirty="0"/>
        </a:p>
      </dsp:txBody>
      <dsp:txXfrm>
        <a:off x="4291533" y="2940914"/>
        <a:ext cx="1893970" cy="1736139"/>
      </dsp:txXfrm>
    </dsp:sp>
    <dsp:sp modelId="{378648DF-4ABB-42F4-AB49-0B9C64DC285C}">
      <dsp:nvSpPr>
        <dsp:cNvPr id="0" name=""/>
        <dsp:cNvSpPr/>
      </dsp:nvSpPr>
      <dsp:spPr>
        <a:xfrm>
          <a:off x="993058" y="2119299"/>
          <a:ext cx="3156616" cy="3156616"/>
        </a:xfrm>
        <a:prstGeom prst="ellipse">
          <a:avLst/>
        </a:prstGeom>
        <a:solidFill>
          <a:srgbClr val="00B05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RHIC</a:t>
          </a:r>
          <a:endParaRPr lang="en-US" sz="4000" kern="1200" dirty="0"/>
        </a:p>
      </dsp:txBody>
      <dsp:txXfrm>
        <a:off x="1290306" y="2934759"/>
        <a:ext cx="1893970" cy="1736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6927F-E775-4DC8-AD94-BD27437DFE1B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FCDAC-5FE5-49F7-8C53-668D31754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85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779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19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739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05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Plots from EIC</a:t>
            </a:r>
            <a:r>
              <a:rPr lang="en-US" baseline="0" dirty="0" smtClean="0"/>
              <a:t> white paper arXiv:1212.1701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42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Plot for 20x250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617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3583F-5A43-4363-AE6C-D4269A773543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64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B8DB3-1F69-4F3B-B3A2-6120772DC49C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50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0FA04-D3F8-4EEB-BF2F-FEB367FC2337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F993D-47C2-4CF0-AF03-C1B5463B6C92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9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9D9D6-09A6-4432-8834-FFC7CAAAAB60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10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CA1B-D380-4297-B536-6D03E7770864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65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D380-2D4E-4B25-AC68-FF2D3FDC854B}" type="datetime1">
              <a:rPr lang="en-US" smtClean="0"/>
              <a:t>9/27/2016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110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13AC5-7652-48C8-8004-CA06BDC6C666}" type="datetime1">
              <a:rPr lang="en-US" smtClean="0"/>
              <a:t>9/27/2016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8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2C14C-CBA2-4AD9-A4AC-99B6C2699849}" type="datetime1">
              <a:rPr lang="en-US" smtClean="0"/>
              <a:t>9/27/2016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10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B393F-417A-4CDD-BE78-C4FCF0859041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76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2F954-78ED-4DC5-AB1B-DA77383B2C1A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23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A0D31-94CF-4FF5-80C2-69DBB6820D07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99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emf"/><Relationship Id="rId5" Type="http://schemas.openxmlformats.org/officeDocument/2006/relationships/image" Target="../media/image23.png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7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8.png"/><Relationship Id="rId7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10" Type="http://schemas.openxmlformats.org/officeDocument/2006/relationships/image" Target="../media/image5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image" Target="../media/image56.png"/><Relationship Id="rId3" Type="http://schemas.openxmlformats.org/officeDocument/2006/relationships/oleObject" Target="../embeddings/oleObject7.bin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9.wmf"/><Relationship Id="rId11" Type="http://schemas.openxmlformats.org/officeDocument/2006/relationships/image" Target="../media/image54.png"/><Relationship Id="rId5" Type="http://schemas.openxmlformats.org/officeDocument/2006/relationships/image" Target="../media/image48.wmf"/><Relationship Id="rId10" Type="http://schemas.openxmlformats.org/officeDocument/2006/relationships/image" Target="../media/image53.wmf"/><Relationship Id="rId4" Type="http://schemas.openxmlformats.org/officeDocument/2006/relationships/image" Target="../media/image10.wmf"/><Relationship Id="rId9" Type="http://schemas.openxmlformats.org/officeDocument/2006/relationships/image" Target="../media/image52.png"/><Relationship Id="rId1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image" Target="../media/image2.wmf"/><Relationship Id="rId4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How to Unravel the Nucleon Helicity Structure at an EIC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67402"/>
            <a:ext cx="6858000" cy="165576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Brian Page</a:t>
            </a:r>
          </a:p>
          <a:p>
            <a:r>
              <a:rPr lang="en-US" sz="2400" dirty="0" smtClean="0"/>
              <a:t>Brookhaven National Laboratory</a:t>
            </a:r>
          </a:p>
          <a:p>
            <a:r>
              <a:rPr lang="en-US" sz="2400" dirty="0" smtClean="0"/>
              <a:t>Spin 2016 - UIUC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011" y="3981600"/>
            <a:ext cx="2331514" cy="265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4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9897"/>
            <a:ext cx="4964762" cy="56790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EIC: Accessing ∆G Via g</a:t>
            </a:r>
            <a:r>
              <a:rPr lang="en-US" sz="4400" baseline="-25000" dirty="0" smtClean="0"/>
              <a:t>1</a:t>
            </a:r>
            <a:endParaRPr lang="en-US" sz="4400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964762" y="1747895"/>
                <a:ext cx="4179238" cy="29132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8000"/>
                    </a:solidFill>
                  </a:rPr>
                  <a:t>Several observables are sensitive to ∆G in DIS but golden measurement at an </a:t>
                </a:r>
                <a:r>
                  <a:rPr lang="en-US" dirty="0">
                    <a:solidFill>
                      <a:srgbClr val="008000"/>
                    </a:solidFill>
                  </a:rPr>
                  <a:t>E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IC would be scaling violation of g</a:t>
                </a:r>
                <a:r>
                  <a:rPr lang="en-US" baseline="-25000" dirty="0" smtClean="0">
                    <a:solidFill>
                      <a:srgbClr val="008000"/>
                    </a:solidFill>
                  </a:rPr>
                  <a:t>1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(x,Q</a:t>
                </a:r>
                <a:r>
                  <a:rPr lang="en-US" baseline="30000" dirty="0" smtClean="0">
                    <a:solidFill>
                      <a:srgbClr val="008000"/>
                    </a:solidFill>
                  </a:rPr>
                  <a:t>2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)</a:t>
                </a:r>
              </a:p>
              <a:p>
                <a:endParaRPr lang="en-US" dirty="0" smtClean="0">
                  <a:solidFill>
                    <a:srgbClr val="008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𝑑𝑙𝑛</m:t>
                          </m:r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rgbClr val="008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i="1">
                          <a:solidFill>
                            <a:srgbClr val="008000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b="0" i="1" smtClean="0">
                          <a:solidFill>
                            <a:srgbClr val="008000"/>
                          </a:solidFill>
                          <a:latin typeface="Cambria Math" panose="02040503050406030204" pitchFamily="18" charset="0"/>
                        </a:rPr>
                        <m:t>−∆</m:t>
                      </m:r>
                      <m:r>
                        <a:rPr lang="en-US" b="0" i="1" smtClean="0">
                          <a:solidFill>
                            <a:srgbClr val="008000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solidFill>
                            <a:srgbClr val="008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solidFill>
                            <a:srgbClr val="008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solidFill>
                            <a:srgbClr val="008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08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solidFill>
                            <a:srgbClr val="008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>
                  <a:solidFill>
                    <a:srgbClr val="0080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70C0"/>
                    </a:solidFill>
                  </a:rPr>
                  <a:t>Current DIS constraints on ∆G hampered by limited x &amp; Q</a:t>
                </a:r>
                <a:r>
                  <a:rPr lang="en-US" baseline="30000" dirty="0" smtClean="0">
                    <a:solidFill>
                      <a:srgbClr val="0070C0"/>
                    </a:solidFill>
                  </a:rPr>
                  <a:t>2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 coverage</a:t>
                </a:r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4762" y="1747895"/>
                <a:ext cx="4179238" cy="2913298"/>
              </a:xfrm>
              <a:prstGeom prst="rect">
                <a:avLst/>
              </a:prstGeom>
              <a:blipFill rotWithShape="0">
                <a:blip r:embed="rId3"/>
                <a:stretch>
                  <a:fillRect l="-875" t="-1255" r="-292" b="-2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963772" y="4987291"/>
            <a:ext cx="4180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IC would greatly expand kinematic reach and precision of g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(x,Q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) measurements!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56" y="771660"/>
            <a:ext cx="4357525" cy="60455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59906" y="934564"/>
            <a:ext cx="2639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arXiv:1206.6014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65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11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E</a:t>
            </a:r>
            <a:r>
              <a:rPr lang="en-US" sz="4400" dirty="0" smtClean="0"/>
              <a:t>IC: Impact on Quark Polarizations</a:t>
            </a:r>
            <a:endParaRPr lang="en-US" sz="4400" dirty="0"/>
          </a:p>
        </p:txBody>
      </p:sp>
      <p:graphicFrame>
        <p:nvGraphicFramePr>
          <p:cNvPr id="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300012"/>
              </p:ext>
            </p:extLst>
          </p:nvPr>
        </p:nvGraphicFramePr>
        <p:xfrm>
          <a:off x="345623" y="921226"/>
          <a:ext cx="8452271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0" name="Equation" r:id="rId3" imgW="2743200" imgH="279360" progId="Equation.3">
                  <p:embed/>
                </p:oleObj>
              </mc:Choice>
              <mc:Fallback>
                <p:oleObj name="Equation" r:id="rId3" imgW="27432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623" y="921226"/>
                        <a:ext cx="8452271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2262"/>
          <a:stretch/>
        </p:blipFill>
        <p:spPr>
          <a:xfrm>
            <a:off x="631373" y="1982385"/>
            <a:ext cx="2887433" cy="26284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7" r="7322" b="52262"/>
          <a:stretch/>
        </p:blipFill>
        <p:spPr>
          <a:xfrm>
            <a:off x="3529400" y="1985258"/>
            <a:ext cx="2468398" cy="26255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" t="47738" r="50000"/>
          <a:stretch/>
        </p:blipFill>
        <p:spPr>
          <a:xfrm>
            <a:off x="6000750" y="2156265"/>
            <a:ext cx="2485474" cy="28942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" t="92294" r="50000"/>
          <a:stretch/>
        </p:blipFill>
        <p:spPr>
          <a:xfrm>
            <a:off x="3507924" y="4604671"/>
            <a:ext cx="2485474" cy="4267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9" t="92294" r="50000"/>
          <a:stretch/>
        </p:blipFill>
        <p:spPr>
          <a:xfrm>
            <a:off x="1015095" y="4601952"/>
            <a:ext cx="2485474" cy="426768"/>
          </a:xfrm>
          <a:prstGeom prst="rect">
            <a:avLst/>
          </a:prstGeom>
        </p:spPr>
      </p:pic>
      <p:pic>
        <p:nvPicPr>
          <p:cNvPr id="12" name="Picture 11" descr="running-deltas-band.eps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2" r="12511" b="3065"/>
          <a:stretch/>
        </p:blipFill>
        <p:spPr>
          <a:xfrm>
            <a:off x="-3" y="2105960"/>
            <a:ext cx="4511296" cy="4318653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726621" y="1657350"/>
            <a:ext cx="2081893" cy="1183821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56128" y="1939684"/>
            <a:ext cx="4187872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g</a:t>
            </a:r>
            <a:r>
              <a:rPr lang="en-US" baseline="-25000" dirty="0" smtClean="0">
                <a:solidFill>
                  <a:srgbClr val="00B050"/>
                </a:solidFill>
              </a:rPr>
              <a:t>1</a:t>
            </a:r>
            <a:r>
              <a:rPr lang="en-US" dirty="0" smtClean="0">
                <a:solidFill>
                  <a:srgbClr val="00B050"/>
                </a:solidFill>
              </a:rPr>
              <a:t> is sensitive to the sum of all quark and anti-quark polarized PDFs meaning an EIC will place strong constraints on ∆</a:t>
            </a:r>
            <a:r>
              <a:rPr lang="el-GR" dirty="0" smtClean="0">
                <a:solidFill>
                  <a:srgbClr val="00B050"/>
                </a:solidFill>
              </a:rPr>
              <a:t>Σ</a:t>
            </a:r>
            <a:endParaRPr lang="en-US" dirty="0" smtClean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An EIC will also be able to constrain the individual quark and anti-quark polarized PDFs via semi-inclusive DIS (SIDIS) measurements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The polarized anti-quark distributions are of particular interest as they provide information on non-perturbative aspects of proton structure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2971800" y="1568532"/>
            <a:ext cx="1920491" cy="909621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4899643" y="1564616"/>
            <a:ext cx="1093756" cy="119738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6931479" y="1557648"/>
            <a:ext cx="64474" cy="130146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45623" y="4980212"/>
            <a:ext cx="430802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The above plots show the expected reduction in uncertainty for the polarized anti-quark distributions from EIC SIDIS data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56127" y="4985658"/>
            <a:ext cx="418515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Individual quark and anti-quark distributions can also be measured at an EIC via charged current DIS which access different combinations of PDFs  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3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unning-deltag-band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3" r="11670" b="2854"/>
          <a:stretch/>
        </p:blipFill>
        <p:spPr>
          <a:xfrm>
            <a:off x="163839" y="835217"/>
            <a:ext cx="2894782" cy="2792958"/>
          </a:xfrm>
          <a:prstGeom prst="rect">
            <a:avLst/>
          </a:prstGeom>
        </p:spPr>
      </p:pic>
      <p:pic>
        <p:nvPicPr>
          <p:cNvPr id="7" name="Picture 6" descr="running-deltas-band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2" r="12511" b="3065"/>
          <a:stretch/>
        </p:blipFill>
        <p:spPr>
          <a:xfrm>
            <a:off x="3150453" y="866969"/>
            <a:ext cx="2867220" cy="2744783"/>
          </a:xfrm>
          <a:prstGeom prst="rect">
            <a:avLst/>
          </a:prstGeom>
        </p:spPr>
      </p:pic>
      <p:pic>
        <p:nvPicPr>
          <p:cNvPr id="8" name="Picture 7" descr="running-deltal-band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2" r="12091" b="2855"/>
          <a:stretch/>
        </p:blipFill>
        <p:spPr>
          <a:xfrm>
            <a:off x="6177290" y="855330"/>
            <a:ext cx="2880985" cy="276542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47043" y="3660967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Gluon 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994151" y="3665200"/>
            <a:ext cx="1426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Quarks 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390238" y="3531856"/>
            <a:ext cx="27176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orbital angular</a:t>
            </a:r>
          </a:p>
          <a:p>
            <a:pPr algn="ctr"/>
            <a:r>
              <a:rPr lang="en-US" sz="2800" dirty="0" smtClean="0"/>
              <a:t>momentum 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46357" y="3650386"/>
            <a:ext cx="1208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   - 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3111500" y="3618637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5698067" y="3654622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EIC: Solving the Spin Puzzle</a:t>
            </a:r>
            <a:endParaRPr lang="en-US" sz="4400" dirty="0"/>
          </a:p>
        </p:txBody>
      </p:sp>
      <p:sp>
        <p:nvSpPr>
          <p:cNvPr id="25" name="TextBox 24"/>
          <p:cNvSpPr txBox="1"/>
          <p:nvPr/>
        </p:nvSpPr>
        <p:spPr>
          <a:xfrm>
            <a:off x="212372" y="4216979"/>
            <a:ext cx="300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Above plot shows the running integral of ∆g(x,Q</a:t>
            </a:r>
            <a:r>
              <a:rPr lang="en-US" baseline="30000" dirty="0" smtClean="0">
                <a:solidFill>
                  <a:srgbClr val="0000CC"/>
                </a:solidFill>
              </a:rPr>
              <a:t>2</a:t>
            </a:r>
            <a:r>
              <a:rPr lang="en-US" dirty="0" smtClean="0">
                <a:solidFill>
                  <a:srgbClr val="0000CC"/>
                </a:solidFill>
              </a:rPr>
              <a:t>) from </a:t>
            </a:r>
            <a:r>
              <a:rPr lang="en-US" dirty="0" err="1" smtClean="0">
                <a:solidFill>
                  <a:srgbClr val="0000CC"/>
                </a:solidFill>
              </a:rPr>
              <a:t>x</a:t>
            </a:r>
            <a:r>
              <a:rPr lang="en-US" baseline="-25000" dirty="0" err="1" smtClean="0">
                <a:solidFill>
                  <a:srgbClr val="0000CC"/>
                </a:solidFill>
              </a:rPr>
              <a:t>min</a:t>
            </a:r>
            <a:r>
              <a:rPr lang="en-US" dirty="0" smtClean="0">
                <a:solidFill>
                  <a:srgbClr val="0000CC"/>
                </a:solidFill>
              </a:rPr>
              <a:t> to 1 as a function of </a:t>
            </a:r>
            <a:r>
              <a:rPr lang="en-US" dirty="0" err="1" smtClean="0">
                <a:solidFill>
                  <a:srgbClr val="0000CC"/>
                </a:solidFill>
              </a:rPr>
              <a:t>x</a:t>
            </a:r>
            <a:r>
              <a:rPr lang="en-US" baseline="-25000" dirty="0" err="1" smtClean="0">
                <a:solidFill>
                  <a:srgbClr val="0000CC"/>
                </a:solidFill>
              </a:rPr>
              <a:t>min</a:t>
            </a:r>
            <a:r>
              <a:rPr lang="en-US" baseline="-25000" dirty="0" smtClean="0">
                <a:solidFill>
                  <a:srgbClr val="0000CC"/>
                </a:solidFill>
              </a:rPr>
              <a:t> </a:t>
            </a:r>
            <a:endParaRPr lang="en-US" dirty="0" smtClean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Large reduction in uncertainty on ∆G from </a:t>
            </a:r>
            <a:r>
              <a:rPr lang="en-US" dirty="0">
                <a:solidFill>
                  <a:schemeClr val="accent6"/>
                </a:solidFill>
              </a:rPr>
              <a:t>E</a:t>
            </a:r>
            <a:r>
              <a:rPr lang="en-US" dirty="0" smtClean="0">
                <a:solidFill>
                  <a:schemeClr val="accent6"/>
                </a:solidFill>
              </a:rPr>
              <a:t>IC can be seen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10997" y="4203740"/>
            <a:ext cx="25865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8000"/>
                </a:solidFill>
              </a:rPr>
              <a:t>E</a:t>
            </a:r>
            <a:r>
              <a:rPr lang="en-US" dirty="0" smtClean="0">
                <a:solidFill>
                  <a:srgbClr val="008000"/>
                </a:solidFill>
              </a:rPr>
              <a:t>IC will also reduce the uncertainty on the quark contribution to the proton spin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No assumptions about hyperon beta decay in 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IC uncertainty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21020" y="4522902"/>
            <a:ext cx="28229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Constraints on gluon and quark contributions will provide </a:t>
            </a:r>
            <a:r>
              <a:rPr lang="en-US" dirty="0" smtClean="0">
                <a:solidFill>
                  <a:srgbClr val="FF0000"/>
                </a:solidFill>
              </a:rPr>
              <a:t>information on the orbital angular momentum component of proton spin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6771" y="1841707"/>
            <a:ext cx="1774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arXiv:1409.1633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02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11335" y="852043"/>
            <a:ext cx="471164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Gluons can be probed at leading order in DIS via the higher-order photon gluon fusion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Also have the QCD – Compton process which probes quarks at leading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Both processes produce 2 angularly separated hard </a:t>
            </a:r>
            <a:r>
              <a:rPr lang="en-US" dirty="0" err="1" smtClean="0">
                <a:solidFill>
                  <a:srgbClr val="FF0000"/>
                </a:solidFill>
              </a:rPr>
              <a:t>partons</a:t>
            </a:r>
            <a:r>
              <a:rPr lang="en-US" dirty="0" smtClean="0">
                <a:solidFill>
                  <a:srgbClr val="FF0000"/>
                </a:solidFill>
              </a:rPr>
              <a:t> -&gt; Di-jet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At lower Q2, resolved processes in which the photon assumes a hadronic structure begin to dominate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Asymmetry is a convolution of polarized PDF from the proton and polarized photon structure – which is completely unconstrained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Would like to suppress the resolved component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9A2E-917D-4B9F-8044-0C5FB38C8BDF}" type="slidenum">
              <a:rPr lang="en-US" smtClean="0"/>
              <a:t>13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-2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Gluon Polarization with Di-jets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08" b="59355"/>
          <a:stretch/>
        </p:blipFill>
        <p:spPr>
          <a:xfrm>
            <a:off x="1002477" y="1526522"/>
            <a:ext cx="2036301" cy="20250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3" t="42371" b="13011"/>
          <a:stretch/>
        </p:blipFill>
        <p:spPr>
          <a:xfrm>
            <a:off x="969821" y="4224557"/>
            <a:ext cx="2150850" cy="21442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002" y="1020206"/>
            <a:ext cx="3929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Photon-Gluon Fusion </a:t>
            </a:r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1770670" y="6287480"/>
            <a:ext cx="530352" cy="35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003" y="3943349"/>
            <a:ext cx="3929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QCD – Compton </a:t>
            </a:r>
            <a:endParaRPr lang="en-US" b="1" dirty="0"/>
          </a:p>
        </p:txBody>
      </p:sp>
      <p:sp>
        <p:nvSpPr>
          <p:cNvPr id="10" name="Oval 9"/>
          <p:cNvSpPr/>
          <p:nvPr/>
        </p:nvSpPr>
        <p:spPr>
          <a:xfrm>
            <a:off x="2539850" y="1885950"/>
            <a:ext cx="515509" cy="119198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470356">
            <a:off x="2608167" y="4834094"/>
            <a:ext cx="515509" cy="119198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837797" y="3090041"/>
            <a:ext cx="462455" cy="46157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931128" y="4128015"/>
            <a:ext cx="358090" cy="69838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232602" y="3607364"/>
            <a:ext cx="910302" cy="46166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Di-Jet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4238" y="852043"/>
            <a:ext cx="4047283" cy="5669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63" y="1883560"/>
            <a:ext cx="4048790" cy="40819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flipH="1">
            <a:off x="1286588" y="1738304"/>
            <a:ext cx="1990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Resolved</a:t>
            </a:r>
            <a:endParaRPr lang="en-US" b="1" dirty="0"/>
          </a:p>
        </p:txBody>
      </p:sp>
      <p:sp>
        <p:nvSpPr>
          <p:cNvPr id="22" name="Rectangle 21"/>
          <p:cNvSpPr/>
          <p:nvPr/>
        </p:nvSpPr>
        <p:spPr>
          <a:xfrm>
            <a:off x="4203169" y="2636127"/>
            <a:ext cx="4872517" cy="746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271679" y="3649447"/>
            <a:ext cx="4872517" cy="3005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269156" y="1805249"/>
            <a:ext cx="4795359" cy="746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4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7" grpId="0" animBg="1"/>
      <p:bldP spid="20" grpId="0" animBg="1"/>
      <p:bldP spid="25" grpId="0" animBg="1"/>
      <p:bldP spid="22" grpId="0" animBg="1"/>
      <p:bldP spid="24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" y="1227364"/>
            <a:ext cx="6120053" cy="43978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X</a:t>
            </a:r>
            <a:r>
              <a:rPr lang="el-GR" sz="4400" baseline="-25000" dirty="0" smtClean="0"/>
              <a:t>γ</a:t>
            </a:r>
            <a:r>
              <a:rPr lang="en-US" sz="4400" dirty="0" smtClean="0"/>
              <a:t>: Reconstructed Vs True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6025244" y="1386579"/>
            <a:ext cx="31187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Will use virtual photon  momentum fraction to discriminate between resolved and direct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See good agreement between reconstructed and true X</a:t>
            </a:r>
            <a:r>
              <a:rPr lang="el-GR" baseline="-25000" dirty="0" smtClean="0">
                <a:solidFill>
                  <a:srgbClr val="7030A0"/>
                </a:solidFill>
              </a:rPr>
              <a:t>γ</a:t>
            </a:r>
            <a:r>
              <a:rPr lang="en-US" dirty="0" smtClean="0">
                <a:solidFill>
                  <a:srgbClr val="7030A0"/>
                </a:solidFill>
              </a:rPr>
              <a:t> for all Q</a:t>
            </a:r>
            <a:r>
              <a:rPr lang="en-US" baseline="30000" dirty="0" smtClean="0">
                <a:solidFill>
                  <a:srgbClr val="7030A0"/>
                </a:solidFill>
              </a:rPr>
              <a:t>2</a:t>
            </a:r>
            <a:r>
              <a:rPr lang="en-US" dirty="0" smtClean="0">
                <a:solidFill>
                  <a:srgbClr val="7030A0"/>
                </a:solidFill>
              </a:rPr>
              <a:t> ranges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Di-jets found in </a:t>
            </a:r>
            <a:r>
              <a:rPr lang="en-US" dirty="0" err="1" smtClean="0">
                <a:solidFill>
                  <a:srgbClr val="00B050"/>
                </a:solidFill>
              </a:rPr>
              <a:t>Breit</a:t>
            </a:r>
            <a:r>
              <a:rPr lang="en-US" dirty="0" smtClean="0">
                <a:solidFill>
                  <a:srgbClr val="00B050"/>
                </a:solidFill>
              </a:rPr>
              <a:t> frame and required one jet with </a:t>
            </a:r>
            <a:r>
              <a:rPr lang="en-US" dirty="0" err="1" smtClean="0">
                <a:solidFill>
                  <a:srgbClr val="00B050"/>
                </a:solidFill>
              </a:rPr>
              <a:t>p</a:t>
            </a:r>
            <a:r>
              <a:rPr lang="en-US" baseline="-25000" dirty="0" err="1" smtClean="0">
                <a:solidFill>
                  <a:srgbClr val="00B050"/>
                </a:solidFill>
              </a:rPr>
              <a:t>T</a:t>
            </a:r>
            <a:r>
              <a:rPr lang="en-US" dirty="0" smtClean="0">
                <a:solidFill>
                  <a:srgbClr val="00B050"/>
                </a:solidFill>
              </a:rPr>
              <a:t> ≥ 5 GeV and the other with </a:t>
            </a:r>
            <a:r>
              <a:rPr lang="en-US" dirty="0" err="1" smtClean="0">
                <a:solidFill>
                  <a:srgbClr val="00B050"/>
                </a:solidFill>
              </a:rPr>
              <a:t>p</a:t>
            </a:r>
            <a:r>
              <a:rPr lang="en-US" baseline="-25000" dirty="0" err="1" smtClean="0">
                <a:solidFill>
                  <a:srgbClr val="00B050"/>
                </a:solidFill>
              </a:rPr>
              <a:t>T</a:t>
            </a:r>
            <a:r>
              <a:rPr lang="en-US" dirty="0" smtClean="0">
                <a:solidFill>
                  <a:srgbClr val="00B050"/>
                </a:solidFill>
              </a:rPr>
              <a:t> ≥ 4 GeV</a:t>
            </a:r>
            <a:endParaRPr lang="en-US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62588" y="5840430"/>
                <a:ext cx="5165272" cy="5818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2400" b="0" dirty="0" smtClean="0"/>
                  <a:t>X</a:t>
                </a:r>
                <a:r>
                  <a:rPr lang="el-GR" sz="2400" b="0" baseline="-25000" dirty="0" smtClean="0"/>
                  <a:t>γ</a:t>
                </a:r>
                <a:r>
                  <a:rPr lang="en-US" sz="2400" b="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</m:sSup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588" y="5840430"/>
                <a:ext cx="5165272" cy="581891"/>
              </a:xfrm>
              <a:prstGeom prst="rect">
                <a:avLst/>
              </a:prstGeom>
              <a:blipFill rotWithShape="0">
                <a:blip r:embed="rId3"/>
                <a:stretch>
                  <a:fillRect t="-2083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012372" y="2735035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10 - 100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65121" y="2740476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1 - 10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76993" y="4838700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0.1 – 1.0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956957" y="4830533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0.01 – 0.1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14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18410" y="3200398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345224" y="3196164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35347" y="5401716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373057" y="5400732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1448" y="3184296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18" name="TextBox 17"/>
          <p:cNvSpPr txBox="1"/>
          <p:nvPr/>
        </p:nvSpPr>
        <p:spPr>
          <a:xfrm>
            <a:off x="175684" y="5389850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19" name="TextBox 18"/>
          <p:cNvSpPr txBox="1"/>
          <p:nvPr/>
        </p:nvSpPr>
        <p:spPr>
          <a:xfrm>
            <a:off x="3240592" y="3188530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20" name="TextBox 19"/>
          <p:cNvSpPr txBox="1"/>
          <p:nvPr/>
        </p:nvSpPr>
        <p:spPr>
          <a:xfrm>
            <a:off x="3257534" y="5398314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21" name="TextBox 20"/>
          <p:cNvSpPr txBox="1"/>
          <p:nvPr/>
        </p:nvSpPr>
        <p:spPr>
          <a:xfrm>
            <a:off x="2572960" y="3191931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2" name="TextBox 21"/>
          <p:cNvSpPr txBox="1"/>
          <p:nvPr/>
        </p:nvSpPr>
        <p:spPr>
          <a:xfrm>
            <a:off x="5629408" y="3196165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3" name="TextBox 22"/>
          <p:cNvSpPr txBox="1"/>
          <p:nvPr/>
        </p:nvSpPr>
        <p:spPr>
          <a:xfrm>
            <a:off x="2581430" y="5393251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4" name="TextBox 23"/>
          <p:cNvSpPr txBox="1"/>
          <p:nvPr/>
        </p:nvSpPr>
        <p:spPr>
          <a:xfrm>
            <a:off x="5663277" y="5397486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5" name="TextBox 24"/>
          <p:cNvSpPr txBox="1"/>
          <p:nvPr/>
        </p:nvSpPr>
        <p:spPr>
          <a:xfrm>
            <a:off x="1290104" y="3183486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1294336" y="5397506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4355021" y="3187722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342319" y="5401748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9" name="Rectangle 28"/>
          <p:cNvSpPr/>
          <p:nvPr/>
        </p:nvSpPr>
        <p:spPr>
          <a:xfrm rot="16200000">
            <a:off x="-628942" y="4426239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16200000">
            <a:off x="2435965" y="4417776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 rot="16200000">
            <a:off x="-616240" y="2224916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 rot="16200000">
            <a:off x="2424338" y="2226881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88013" y="1337748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4" name="TextBox 33"/>
          <p:cNvSpPr txBox="1"/>
          <p:nvPr/>
        </p:nvSpPr>
        <p:spPr>
          <a:xfrm>
            <a:off x="3131758" y="1346210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5" name="TextBox 34"/>
          <p:cNvSpPr txBox="1"/>
          <p:nvPr/>
        </p:nvSpPr>
        <p:spPr>
          <a:xfrm>
            <a:off x="3131758" y="3539068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6" name="TextBox 35"/>
          <p:cNvSpPr txBox="1"/>
          <p:nvPr/>
        </p:nvSpPr>
        <p:spPr>
          <a:xfrm>
            <a:off x="71075" y="3530604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7" name="TextBox 36"/>
          <p:cNvSpPr txBox="1"/>
          <p:nvPr/>
        </p:nvSpPr>
        <p:spPr>
          <a:xfrm rot="16200000">
            <a:off x="-98409" y="2142090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 rot="16200000">
            <a:off x="2966505" y="2154789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 rot="16200000">
            <a:off x="-102642" y="4351887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 rot="16200000">
            <a:off x="2953806" y="4343411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5939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" y="1321391"/>
            <a:ext cx="6071156" cy="43626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Direct Vs Resolved Processes</a:t>
            </a:r>
            <a:endParaRPr lang="en-US" sz="4400" dirty="0"/>
          </a:p>
        </p:txBody>
      </p:sp>
      <p:sp>
        <p:nvSpPr>
          <p:cNvPr id="4" name="Rectangle 3"/>
          <p:cNvSpPr/>
          <p:nvPr/>
        </p:nvSpPr>
        <p:spPr>
          <a:xfrm>
            <a:off x="2000250" y="1583871"/>
            <a:ext cx="685800" cy="165735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97529" y="3761013"/>
            <a:ext cx="685800" cy="165735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031031" y="1583871"/>
            <a:ext cx="681246" cy="165463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026477" y="3761011"/>
            <a:ext cx="685800" cy="165735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74230" y="1377048"/>
            <a:ext cx="30697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Plot reconstructed X</a:t>
            </a:r>
            <a:r>
              <a:rPr lang="el-GR" baseline="-25000" dirty="0" smtClean="0">
                <a:solidFill>
                  <a:schemeClr val="accent2"/>
                </a:solidFill>
              </a:rPr>
              <a:t>γ</a:t>
            </a:r>
            <a:r>
              <a:rPr lang="en-US" dirty="0" smtClean="0">
                <a:solidFill>
                  <a:schemeClr val="accent2"/>
                </a:solidFill>
              </a:rPr>
              <a:t> for direct and resolved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Direct processes should concentrate toward 1 while resolved processes are at lower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Direct processes dominate at higher Q</a:t>
            </a:r>
            <a:r>
              <a:rPr lang="en-US" baseline="30000" dirty="0" smtClean="0">
                <a:solidFill>
                  <a:srgbClr val="00B050"/>
                </a:solidFill>
              </a:rPr>
              <a:t>2</a:t>
            </a:r>
            <a:r>
              <a:rPr lang="en-US" dirty="0" smtClean="0">
                <a:solidFill>
                  <a:srgbClr val="00B050"/>
                </a:solidFill>
              </a:rPr>
              <a:t> while resolved are more prevalent at low Q</a:t>
            </a:r>
            <a:r>
              <a:rPr lang="en-US" baseline="30000" dirty="0" smtClean="0">
                <a:solidFill>
                  <a:srgbClr val="00B050"/>
                </a:solidFill>
              </a:rPr>
              <a:t>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Cut of X</a:t>
            </a:r>
            <a:r>
              <a:rPr lang="el-GR" baseline="-25000" dirty="0" smtClean="0">
                <a:solidFill>
                  <a:srgbClr val="FF0000"/>
                </a:solidFill>
              </a:rPr>
              <a:t>γ</a:t>
            </a:r>
            <a:r>
              <a:rPr lang="en-US" dirty="0" smtClean="0">
                <a:solidFill>
                  <a:srgbClr val="FF0000"/>
                </a:solidFill>
              </a:rPr>
              <a:t> &gt; 0.7 enhances the direct fraction at all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15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1687" y="5806491"/>
            <a:ext cx="1823357" cy="369332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Accepted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b="1" dirty="0" smtClean="0">
                <a:solidFill>
                  <a:schemeClr val="accent6"/>
                </a:solidFill>
              </a:rPr>
              <a:t>Region</a:t>
            </a:r>
            <a:endParaRPr lang="en-US" b="1" dirty="0">
              <a:solidFill>
                <a:schemeClr val="accent6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4408714" y="5119007"/>
            <a:ext cx="753837" cy="721748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5366" y="2196195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10 - 100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3524255" y="1752606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1 - 10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87138" y="4340686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0.1 – 1.0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3450773" y="4365175"/>
            <a:ext cx="146956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0.01 – 0.1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3284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Di-jet Invariant Mass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16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15049" y="2367641"/>
            <a:ext cx="30289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See that the cut on X</a:t>
            </a:r>
            <a:r>
              <a:rPr lang="el-GR" baseline="-25000" dirty="0" smtClean="0">
                <a:solidFill>
                  <a:srgbClr val="FF0000"/>
                </a:solidFill>
              </a:rPr>
              <a:t>γ</a:t>
            </a:r>
            <a:r>
              <a:rPr lang="en-US" dirty="0" smtClean="0">
                <a:solidFill>
                  <a:srgbClr val="FF0000"/>
                </a:solidFill>
              </a:rPr>
              <a:t> significantly reduces the resolved contribution while maintaining the direct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Separation between resolved and direct is most prominent at high Q</a:t>
            </a:r>
            <a:r>
              <a:rPr lang="en-US" baseline="30000" dirty="0" smtClean="0">
                <a:solidFill>
                  <a:srgbClr val="7030A0"/>
                </a:solidFill>
              </a:rPr>
              <a:t>2</a:t>
            </a:r>
            <a:r>
              <a:rPr lang="en-US" dirty="0" smtClean="0">
                <a:solidFill>
                  <a:srgbClr val="7030A0"/>
                </a:solidFill>
              </a:rPr>
              <a:t> and low di-jet invariant mass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4" y="2890159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10 - 100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665768" y="2873830"/>
            <a:ext cx="106951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1 - 10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232809" y="3918861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0.1 – 1.0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065822" y="3927025"/>
            <a:ext cx="150222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0.01 – 1.0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50505"/>
            <a:ext cx="6129546" cy="44046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7585" y="1436914"/>
            <a:ext cx="2498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Di-jet Mass: Q</a:t>
            </a:r>
            <a:r>
              <a:rPr lang="en-US" baseline="30000" dirty="0" smtClean="0"/>
              <a:t>2</a:t>
            </a:r>
            <a:r>
              <a:rPr lang="en-US" dirty="0" smtClean="0"/>
              <a:t> = 10-100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36473" y="1426029"/>
            <a:ext cx="24982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Di-jet Mass: Q</a:t>
            </a:r>
            <a:r>
              <a:rPr lang="en-US" baseline="30000" dirty="0" smtClean="0"/>
              <a:t>2</a:t>
            </a:r>
            <a:r>
              <a:rPr lang="en-US" dirty="0" smtClean="0"/>
              <a:t> = 10-100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75607" y="2792186"/>
            <a:ext cx="6613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All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87639" y="1907722"/>
            <a:ext cx="1480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l-GR" sz="2400" baseline="-25000" dirty="0" smtClean="0">
                <a:solidFill>
                  <a:srgbClr val="FF0000"/>
                </a:solidFill>
              </a:rPr>
              <a:t>γ</a:t>
            </a:r>
            <a:r>
              <a:rPr lang="en-US" sz="2400" dirty="0" smtClean="0">
                <a:solidFill>
                  <a:srgbClr val="FF0000"/>
                </a:solidFill>
              </a:rPr>
              <a:t> &gt; 0.7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84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Proton </a:t>
            </a:r>
            <a:r>
              <a:rPr lang="en-US" sz="4400" dirty="0" err="1" smtClean="0"/>
              <a:t>Partonic</a:t>
            </a:r>
            <a:r>
              <a:rPr lang="en-US" sz="4400" dirty="0" smtClean="0"/>
              <a:t> Kinematics</a:t>
            </a:r>
            <a:endParaRPr 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520" y="5499016"/>
                <a:ext cx="5479270" cy="5818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2400" b="0" dirty="0" smtClean="0"/>
                  <a:t>X</a:t>
                </a:r>
                <a:r>
                  <a:rPr lang="en-US" sz="2400" baseline="-25000" dirty="0"/>
                  <a:t>P</a:t>
                </a:r>
                <a:r>
                  <a:rPr lang="en-US" sz="2400" b="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sub>
                        </m:sSub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</m:sSup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0" y="5499016"/>
                <a:ext cx="5479270" cy="581891"/>
              </a:xfrm>
              <a:prstGeom prst="rect">
                <a:avLst/>
              </a:prstGeom>
              <a:blipFill rotWithShape="0">
                <a:blip r:embed="rId2"/>
                <a:stretch>
                  <a:fillRect t="-2083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" y="1132888"/>
            <a:ext cx="5479270" cy="39373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23425" y="854416"/>
            <a:ext cx="35205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To measure ∆G, need to probe the </a:t>
            </a:r>
            <a:r>
              <a:rPr lang="en-US" dirty="0" err="1" smtClean="0">
                <a:solidFill>
                  <a:srgbClr val="00B050"/>
                </a:solidFill>
              </a:rPr>
              <a:t>parton</a:t>
            </a:r>
            <a:r>
              <a:rPr lang="en-US" dirty="0" smtClean="0">
                <a:solidFill>
                  <a:srgbClr val="00B050"/>
                </a:solidFill>
              </a:rPr>
              <a:t> coming from the proton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Momentum fraction of the </a:t>
            </a:r>
            <a:r>
              <a:rPr lang="en-US" dirty="0" err="1" smtClean="0">
                <a:solidFill>
                  <a:srgbClr val="7030A0"/>
                </a:solidFill>
              </a:rPr>
              <a:t>parton</a:t>
            </a:r>
            <a:r>
              <a:rPr lang="en-US" dirty="0" smtClean="0">
                <a:solidFill>
                  <a:srgbClr val="7030A0"/>
                </a:solidFill>
              </a:rPr>
              <a:t> from proton is well reconstructed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X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 is related to </a:t>
            </a:r>
            <a:r>
              <a:rPr lang="en-US" dirty="0" err="1" smtClean="0">
                <a:solidFill>
                  <a:srgbClr val="FF0000"/>
                </a:solidFill>
              </a:rPr>
              <a:t>Bjorken</a:t>
            </a:r>
            <a:r>
              <a:rPr lang="en-US" dirty="0" smtClean="0">
                <a:solidFill>
                  <a:srgbClr val="FF0000"/>
                </a:solidFill>
              </a:rPr>
              <a:t>-x and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at leading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Q</a:t>
            </a:r>
            <a:r>
              <a:rPr lang="en-US" baseline="30000" dirty="0" smtClean="0">
                <a:solidFill>
                  <a:schemeClr val="accent2"/>
                </a:solidFill>
              </a:rPr>
              <a:t>2</a:t>
            </a:r>
            <a:r>
              <a:rPr lang="en-US" dirty="0" smtClean="0">
                <a:solidFill>
                  <a:schemeClr val="accent2"/>
                </a:solidFill>
              </a:rPr>
              <a:t> and </a:t>
            </a:r>
            <a:r>
              <a:rPr lang="en-US" dirty="0" err="1" smtClean="0">
                <a:solidFill>
                  <a:schemeClr val="accent2"/>
                </a:solidFill>
              </a:rPr>
              <a:t>Bjorken</a:t>
            </a:r>
            <a:r>
              <a:rPr lang="en-US" dirty="0" smtClean="0">
                <a:solidFill>
                  <a:schemeClr val="accent2"/>
                </a:solidFill>
              </a:rPr>
              <a:t>-x are also related via the collision energy and inelasticity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Accessible X</a:t>
            </a:r>
            <a:r>
              <a:rPr lang="en-US" baseline="-25000" dirty="0" smtClean="0">
                <a:solidFill>
                  <a:srgbClr val="0070C0"/>
                </a:solidFill>
              </a:rPr>
              <a:t>P</a:t>
            </a:r>
            <a:r>
              <a:rPr lang="en-US" dirty="0" smtClean="0">
                <a:solidFill>
                  <a:srgbClr val="0070C0"/>
                </a:solidFill>
              </a:rPr>
              <a:t> range basically determined by beam energies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Lowest XP we can probe is about 0.005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4746" y="2880530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29600" y="2885560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99772" y="4855046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39647" y="4861749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20579" y="1312984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855433" y="1294564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22271" y="3297553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852072" y="3300905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4703" y="2889554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18" name="TextBox 17"/>
          <p:cNvSpPr txBox="1"/>
          <p:nvPr/>
        </p:nvSpPr>
        <p:spPr>
          <a:xfrm>
            <a:off x="156380" y="4864059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19" name="TextBox 18"/>
          <p:cNvSpPr txBox="1"/>
          <p:nvPr/>
        </p:nvSpPr>
        <p:spPr>
          <a:xfrm>
            <a:off x="2909650" y="2887879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20" name="TextBox 19"/>
          <p:cNvSpPr txBox="1"/>
          <p:nvPr/>
        </p:nvSpPr>
        <p:spPr>
          <a:xfrm>
            <a:off x="2916349" y="4867405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21" name="TextBox 20"/>
          <p:cNvSpPr txBox="1"/>
          <p:nvPr/>
        </p:nvSpPr>
        <p:spPr>
          <a:xfrm>
            <a:off x="2320148" y="2894585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2" name="TextBox 21"/>
          <p:cNvSpPr txBox="1"/>
          <p:nvPr/>
        </p:nvSpPr>
        <p:spPr>
          <a:xfrm>
            <a:off x="2325174" y="4859054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3" name="TextBox 22"/>
          <p:cNvSpPr txBox="1"/>
          <p:nvPr/>
        </p:nvSpPr>
        <p:spPr>
          <a:xfrm>
            <a:off x="5044946" y="2892913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4" name="TextBox 23"/>
          <p:cNvSpPr txBox="1"/>
          <p:nvPr/>
        </p:nvSpPr>
        <p:spPr>
          <a:xfrm>
            <a:off x="5051658" y="4859048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5" name="TextBox 24"/>
          <p:cNvSpPr txBox="1"/>
          <p:nvPr/>
        </p:nvSpPr>
        <p:spPr>
          <a:xfrm>
            <a:off x="2780695" y="3201060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6" name="TextBox 25"/>
          <p:cNvSpPr txBox="1"/>
          <p:nvPr/>
        </p:nvSpPr>
        <p:spPr>
          <a:xfrm>
            <a:off x="40807" y="3201069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7" name="TextBox 26"/>
          <p:cNvSpPr txBox="1"/>
          <p:nvPr/>
        </p:nvSpPr>
        <p:spPr>
          <a:xfrm>
            <a:off x="44173" y="1234916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8" name="TextBox 27"/>
          <p:cNvSpPr txBox="1"/>
          <p:nvPr/>
        </p:nvSpPr>
        <p:spPr>
          <a:xfrm>
            <a:off x="2780696" y="1234925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9" name="TextBox 28"/>
          <p:cNvSpPr txBox="1"/>
          <p:nvPr/>
        </p:nvSpPr>
        <p:spPr>
          <a:xfrm>
            <a:off x="1196396" y="2886215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0" name="TextBox 29"/>
          <p:cNvSpPr txBox="1"/>
          <p:nvPr/>
        </p:nvSpPr>
        <p:spPr>
          <a:xfrm>
            <a:off x="1201429" y="4854043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1" name="TextBox 30"/>
          <p:cNvSpPr txBox="1"/>
          <p:nvPr/>
        </p:nvSpPr>
        <p:spPr>
          <a:xfrm>
            <a:off x="3934605" y="2887897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2" name="TextBox 31"/>
          <p:cNvSpPr txBox="1"/>
          <p:nvPr/>
        </p:nvSpPr>
        <p:spPr>
          <a:xfrm>
            <a:off x="3937958" y="4860730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3" name="TextBox 32"/>
          <p:cNvSpPr txBox="1"/>
          <p:nvPr/>
        </p:nvSpPr>
        <p:spPr>
          <a:xfrm rot="16200000">
            <a:off x="-74725" y="3842487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4" name="TextBox 33"/>
          <p:cNvSpPr txBox="1"/>
          <p:nvPr/>
        </p:nvSpPr>
        <p:spPr>
          <a:xfrm rot="16200000">
            <a:off x="2670170" y="3837466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5" name="TextBox 34"/>
          <p:cNvSpPr txBox="1"/>
          <p:nvPr/>
        </p:nvSpPr>
        <p:spPr>
          <a:xfrm rot="16200000">
            <a:off x="-78071" y="2003631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6" name="TextBox 35"/>
          <p:cNvSpPr txBox="1"/>
          <p:nvPr/>
        </p:nvSpPr>
        <p:spPr>
          <a:xfrm rot="16200000">
            <a:off x="2666825" y="1998614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7" name="TextBox 36"/>
          <p:cNvSpPr txBox="1"/>
          <p:nvPr/>
        </p:nvSpPr>
        <p:spPr>
          <a:xfrm>
            <a:off x="294745" y="906450"/>
            <a:ext cx="49822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Parton Momentum Fraction: Photon Gluon Fusion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26240" y="906450"/>
            <a:ext cx="5456202" cy="5295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76578" y="1382760"/>
                <a:ext cx="3518977" cy="11164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1+ </m:t>
                          </m:r>
                          <m:f>
                            <m:f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578" y="1382760"/>
                <a:ext cx="3518977" cy="111645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92574" y="2934337"/>
                <a:ext cx="197477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𝑠𝑦</m:t>
                      </m:r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574" y="2934337"/>
                <a:ext cx="1974771" cy="49244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67109" y="3790587"/>
                <a:ext cx="2752035" cy="10722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𝑠𝑦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109" y="3790587"/>
                <a:ext cx="2752035" cy="107228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Oval 38"/>
          <p:cNvSpPr/>
          <p:nvPr/>
        </p:nvSpPr>
        <p:spPr>
          <a:xfrm>
            <a:off x="2909650" y="3570136"/>
            <a:ext cx="946733" cy="143228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978009" y="5677218"/>
                <a:ext cx="3630802" cy="762581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3200" dirty="0" smtClean="0">
                    <a:solidFill>
                      <a:srgbClr val="FF0000"/>
                    </a:solidFill>
                  </a:rPr>
                  <a:t>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(20000 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0.95)</m:t>
                        </m:r>
                      </m:den>
                    </m:f>
                  </m:oMath>
                </a14:m>
                <a:r>
                  <a:rPr lang="en-US" sz="3200" dirty="0" smtClean="0">
                    <a:solidFill>
                      <a:srgbClr val="FF0000"/>
                    </a:solidFill>
                  </a:rPr>
                  <a:t> ≈ 0.005</a:t>
                </a:r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009" y="5677218"/>
                <a:ext cx="3630802" cy="762581"/>
              </a:xfrm>
              <a:prstGeom prst="rect">
                <a:avLst/>
              </a:prstGeom>
              <a:blipFill rotWithShape="0">
                <a:blip r:embed="rId7"/>
                <a:stretch>
                  <a:fillRect l="-6000" r="-6000" b="-9302"/>
                </a:stretch>
              </a:blipFill>
              <a:ln w="254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Arrow Connector 42"/>
          <p:cNvCxnSpPr>
            <a:stCxn id="39" idx="4"/>
          </p:cNvCxnSpPr>
          <p:nvPr/>
        </p:nvCxnSpPr>
        <p:spPr>
          <a:xfrm flipH="1">
            <a:off x="3048134" y="5002422"/>
            <a:ext cx="334883" cy="63505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5565913" y="3027906"/>
            <a:ext cx="3578086" cy="629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567236" y="3911820"/>
            <a:ext cx="3578086" cy="86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567239" y="5048858"/>
            <a:ext cx="3578086" cy="629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567239" y="5851944"/>
            <a:ext cx="3578086" cy="629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42" name="Slide Number Placeholder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2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" grpId="0"/>
      <p:bldP spid="5" grpId="0"/>
      <p:bldP spid="6" grpId="0"/>
      <p:bldP spid="39" grpId="0" animBg="1"/>
      <p:bldP spid="41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55" y="985789"/>
            <a:ext cx="5494733" cy="56956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" name="TextBox 16"/>
          <p:cNvSpPr txBox="1"/>
          <p:nvPr/>
        </p:nvSpPr>
        <p:spPr>
          <a:xfrm>
            <a:off x="6387736" y="2304393"/>
            <a:ext cx="2666457" cy="923330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and x range covered by di-jet asymmetry measurements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X</a:t>
            </a:r>
            <a:r>
              <a:rPr lang="en-US" sz="4400" baseline="-25000" dirty="0" smtClean="0"/>
              <a:t>P</a:t>
            </a:r>
            <a:r>
              <a:rPr lang="en-US" sz="4400" dirty="0" smtClean="0"/>
              <a:t> For Different Q</a:t>
            </a:r>
            <a:r>
              <a:rPr lang="en-US" sz="4400" baseline="30000" dirty="0" smtClean="0"/>
              <a:t>2</a:t>
            </a:r>
            <a:endParaRPr lang="en-US" sz="44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5" t="49009"/>
          <a:stretch/>
        </p:blipFill>
        <p:spPr>
          <a:xfrm>
            <a:off x="333946" y="922355"/>
            <a:ext cx="3912043" cy="29595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7" t="49638"/>
          <a:stretch/>
        </p:blipFill>
        <p:spPr>
          <a:xfrm>
            <a:off x="333947" y="3935899"/>
            <a:ext cx="3899219" cy="29022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2" t="49856"/>
          <a:stretch/>
        </p:blipFill>
        <p:spPr>
          <a:xfrm>
            <a:off x="4941865" y="995053"/>
            <a:ext cx="3968411" cy="29576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05954" y="4131130"/>
            <a:ext cx="42380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At lower Q</a:t>
            </a:r>
            <a:r>
              <a:rPr lang="en-US" baseline="30000" dirty="0">
                <a:solidFill>
                  <a:srgbClr val="00B050"/>
                </a:solidFill>
              </a:rPr>
              <a:t>2</a:t>
            </a:r>
            <a:r>
              <a:rPr lang="en-US" dirty="0">
                <a:solidFill>
                  <a:srgbClr val="00B050"/>
                </a:solidFill>
              </a:rPr>
              <a:t>,  contribution from resolved process increases while QCD Compton contribution </a:t>
            </a:r>
            <a:r>
              <a:rPr lang="en-US" dirty="0" smtClean="0">
                <a:solidFill>
                  <a:srgbClr val="00B050"/>
                </a:solidFill>
              </a:rPr>
              <a:t>decreases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For a given di-jet mass range, same X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 can be probed over large range of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Can test evolution of ∆G 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18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72856" y="1470990"/>
            <a:ext cx="1335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10-100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49544" y="1472315"/>
            <a:ext cx="1335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1-10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15157" y="4406345"/>
            <a:ext cx="1636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0.01-0.1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3322302" y="3667842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7854553" y="3723499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5" name="TextBox 14"/>
          <p:cNvSpPr txBox="1"/>
          <p:nvPr/>
        </p:nvSpPr>
        <p:spPr>
          <a:xfrm flipH="1">
            <a:off x="3115575" y="6538267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5837464" y="3230117"/>
            <a:ext cx="547007" cy="145434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44096" y="2898400"/>
            <a:ext cx="2537923" cy="923330"/>
          </a:xfrm>
          <a:prstGeom prst="rect">
            <a:avLst/>
          </a:prstGeom>
          <a:solidFill>
            <a:schemeClr val="bg1"/>
          </a:solidFill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Experimentally possible to extend these measurements to Q</a:t>
            </a:r>
            <a:r>
              <a:rPr lang="en-US" baseline="30000" dirty="0" smtClean="0"/>
              <a:t>2</a:t>
            </a:r>
            <a:r>
              <a:rPr lang="en-US" dirty="0" smtClean="0"/>
              <a:t> &lt; 1 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763790" y="3833633"/>
            <a:ext cx="624140" cy="85082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533473" y="1732325"/>
                <a:ext cx="1807611" cy="7265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=0.002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𝑓𝑏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473" y="1732325"/>
                <a:ext cx="1807611" cy="72654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157210" y="1784057"/>
                <a:ext cx="1679370" cy="7265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=0.01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𝑓𝑏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7210" y="1784057"/>
                <a:ext cx="1679370" cy="726546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501315" y="4686651"/>
                <a:ext cx="1679370" cy="7265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=0.25 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𝑓𝑏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1315" y="4686651"/>
                <a:ext cx="1679370" cy="726546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884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20" grpId="0" animBg="1"/>
      <p:bldP spid="18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Summary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530679" y="1289955"/>
            <a:ext cx="861332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Early fixed target data showed that the proton’s spin cannot be carried by quark helicity alone but could not constrain the gluon contribution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Jet and Pion asymmetries from polarized pp collisions at RHIC have placed strong constraints on ∆G for </a:t>
            </a:r>
            <a:r>
              <a:rPr lang="en-US" dirty="0" err="1" smtClean="0">
                <a:solidFill>
                  <a:srgbClr val="0070C0"/>
                </a:solidFill>
              </a:rPr>
              <a:t>Bjorken</a:t>
            </a:r>
            <a:r>
              <a:rPr lang="en-US" dirty="0" smtClean="0">
                <a:solidFill>
                  <a:srgbClr val="0070C0"/>
                </a:solidFill>
              </a:rPr>
              <a:t>-x &gt; 0.05, but will not have the kinematic reach to fully determine the gluon contribution to the proton spin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 high energy/luminosity polarized ep collider will have the kinematic reach and precision to pin down the gluon polarization via scaling violations of the g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 structure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An EIC will also constrain both the total quark helicity contribution ∆</a:t>
            </a:r>
            <a:r>
              <a:rPr lang="el-GR" dirty="0" smtClean="0">
                <a:solidFill>
                  <a:srgbClr val="7030A0"/>
                </a:solidFill>
              </a:rPr>
              <a:t>Σ</a:t>
            </a:r>
            <a:r>
              <a:rPr lang="en-US" dirty="0" smtClean="0">
                <a:solidFill>
                  <a:srgbClr val="7030A0"/>
                </a:solidFill>
              </a:rPr>
              <a:t> and the individual polarized quark and anti-quark PDFs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NLO access to ∆G will be possible via the photon-gluon fusion process and will provide a systematic check on the g</a:t>
            </a:r>
            <a:r>
              <a:rPr lang="en-US" baseline="-25000" dirty="0" smtClean="0">
                <a:solidFill>
                  <a:srgbClr val="00B050"/>
                </a:solidFill>
              </a:rPr>
              <a:t>1</a:t>
            </a:r>
            <a:r>
              <a:rPr lang="en-US" dirty="0" smtClean="0">
                <a:solidFill>
                  <a:srgbClr val="00B050"/>
                </a:solidFill>
              </a:rPr>
              <a:t> results while allowing the study of the evolution of ∆G over a wide Q</a:t>
            </a:r>
            <a:r>
              <a:rPr lang="en-US" baseline="30000" dirty="0" smtClean="0">
                <a:solidFill>
                  <a:srgbClr val="00B050"/>
                </a:solidFill>
              </a:rPr>
              <a:t>2</a:t>
            </a:r>
            <a:r>
              <a:rPr lang="en-US" dirty="0" smtClean="0">
                <a:solidFill>
                  <a:srgbClr val="00B050"/>
                </a:solidFill>
              </a:rPr>
              <a:t> range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prstClr val="black"/>
                </a:solidFill>
              </a:rPr>
              <a:t>Piecing Together the Proton Spin</a:t>
            </a:r>
            <a:endParaRPr lang="en-US" sz="4400" dirty="0">
              <a:solidFill>
                <a:prstClr val="black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315070" y="824840"/>
          <a:ext cx="4648200" cy="148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2" name="Equation" r:id="rId4" imgW="1422360" imgH="393480" progId="Equation.3">
                  <p:embed/>
                </p:oleObj>
              </mc:Choice>
              <mc:Fallback>
                <p:oleObj name="Equation" r:id="rId4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5070" y="824840"/>
                        <a:ext cx="4648200" cy="1481907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4"/>
          <p:cNvGraphicFramePr>
            <a:graphicFrameLocks noChangeAspect="1"/>
          </p:cNvGraphicFramePr>
          <p:nvPr>
            <p:extLst/>
          </p:nvPr>
        </p:nvGraphicFramePr>
        <p:xfrm>
          <a:off x="304800" y="4521674"/>
          <a:ext cx="8452271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" name="Equation" r:id="rId6" imgW="2743200" imgH="279360" progId="Equation.3">
                  <p:embed/>
                </p:oleObj>
              </mc:Choice>
              <mc:Fallback>
                <p:oleObj name="Equation" r:id="rId6" imgW="27432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521674"/>
                        <a:ext cx="8452271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4"/>
          <p:cNvGraphicFramePr>
            <a:graphicFrameLocks noChangeAspect="1"/>
          </p:cNvGraphicFramePr>
          <p:nvPr>
            <p:extLst/>
          </p:nvPr>
        </p:nvGraphicFramePr>
        <p:xfrm>
          <a:off x="228600" y="5564665"/>
          <a:ext cx="32090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" name="Equation" r:id="rId8" imgW="1041120" imgH="279360" progId="Equation.3">
                  <p:embed/>
                </p:oleObj>
              </mc:Choice>
              <mc:Fallback>
                <p:oleObj name="Equation" r:id="rId8" imgW="10411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5564665"/>
                        <a:ext cx="3209075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543238" y="5772780"/>
            <a:ext cx="2836071" cy="664235"/>
            <a:chOff x="838200" y="2971800"/>
            <a:chExt cx="2926080" cy="731520"/>
          </a:xfrm>
        </p:grpSpPr>
        <p:grpSp>
          <p:nvGrpSpPr>
            <p:cNvPr id="9" name="Group 22"/>
            <p:cNvGrpSpPr/>
            <p:nvPr/>
          </p:nvGrpSpPr>
          <p:grpSpPr>
            <a:xfrm>
              <a:off x="838200" y="2971800"/>
              <a:ext cx="2926080" cy="731520"/>
              <a:chOff x="914400" y="3352800"/>
              <a:chExt cx="2926080" cy="731520"/>
            </a:xfrm>
          </p:grpSpPr>
          <p:grpSp>
            <p:nvGrpSpPr>
              <p:cNvPr id="11" name="Group 15"/>
              <p:cNvGrpSpPr/>
              <p:nvPr/>
            </p:nvGrpSpPr>
            <p:grpSpPr>
              <a:xfrm>
                <a:off x="914400" y="3352800"/>
                <a:ext cx="2926080" cy="731520"/>
                <a:chOff x="914400" y="3352800"/>
                <a:chExt cx="2926080" cy="731520"/>
              </a:xfrm>
            </p:grpSpPr>
            <p:grpSp>
              <p:nvGrpSpPr>
                <p:cNvPr id="17" name="Group 16"/>
                <p:cNvGrpSpPr/>
                <p:nvPr/>
              </p:nvGrpSpPr>
              <p:grpSpPr>
                <a:xfrm>
                  <a:off x="914400" y="3352800"/>
                  <a:ext cx="2484120" cy="731520"/>
                  <a:chOff x="914400" y="3352800"/>
                  <a:chExt cx="2484120" cy="731520"/>
                </a:xfrm>
              </p:grpSpPr>
              <p:sp>
                <p:nvSpPr>
                  <p:cNvPr id="20" name="Oval 4"/>
                  <p:cNvSpPr>
                    <a:spLocks noChangeAspect="1"/>
                  </p:cNvSpPr>
                  <p:nvPr/>
                </p:nvSpPr>
                <p:spPr>
                  <a:xfrm>
                    <a:off x="2667000" y="3352800"/>
                    <a:ext cx="731520" cy="731520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Oval 5"/>
                  <p:cNvSpPr>
                    <a:spLocks noChangeAspect="1"/>
                  </p:cNvSpPr>
                  <p:nvPr/>
                </p:nvSpPr>
                <p:spPr>
                  <a:xfrm>
                    <a:off x="914400" y="3352800"/>
                    <a:ext cx="731520" cy="731520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8" name="Straight Arrow Connector 17"/>
                <p:cNvCxnSpPr/>
                <p:nvPr/>
              </p:nvCxnSpPr>
              <p:spPr>
                <a:xfrm>
                  <a:off x="1645920" y="3718560"/>
                  <a:ext cx="457200" cy="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Arrow Connector 18"/>
                <p:cNvCxnSpPr/>
                <p:nvPr/>
              </p:nvCxnSpPr>
              <p:spPr>
                <a:xfrm>
                  <a:off x="3383280" y="3733800"/>
                  <a:ext cx="457200" cy="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Group 21"/>
              <p:cNvGrpSpPr/>
              <p:nvPr/>
            </p:nvGrpSpPr>
            <p:grpSpPr>
              <a:xfrm>
                <a:off x="1066800" y="3657600"/>
                <a:ext cx="2209800" cy="152400"/>
                <a:chOff x="1066800" y="3657600"/>
                <a:chExt cx="2209800" cy="152400"/>
              </a:xfrm>
            </p:grpSpPr>
            <p:sp>
              <p:nvSpPr>
                <p:cNvPr id="13" name="Oval 12"/>
                <p:cNvSpPr/>
                <p:nvPr/>
              </p:nvSpPr>
              <p:spPr>
                <a:xfrm>
                  <a:off x="1066800" y="3657600"/>
                  <a:ext cx="152400" cy="1524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3124200" y="3657600"/>
                  <a:ext cx="152400" cy="1524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flipH="1">
                  <a:off x="2819400" y="3733800"/>
                  <a:ext cx="381000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Arrow Connector 15"/>
                <p:cNvCxnSpPr/>
                <p:nvPr/>
              </p:nvCxnSpPr>
              <p:spPr>
                <a:xfrm rot="10800000" flipH="1">
                  <a:off x="1143000" y="3733800"/>
                  <a:ext cx="381000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Straight Connector 9"/>
            <p:cNvCxnSpPr/>
            <p:nvPr/>
          </p:nvCxnSpPr>
          <p:spPr>
            <a:xfrm>
              <a:off x="2209800" y="3352800"/>
              <a:ext cx="2286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4315069" y="5283762"/>
            <a:ext cx="34041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Helicity</a:t>
            </a:r>
            <a:r>
              <a:rPr lang="en-US" sz="2200" dirty="0" smtClean="0"/>
              <a:t> Distributions: </a:t>
            </a:r>
            <a:r>
              <a:rPr lang="el-GR" sz="2200" dirty="0" smtClean="0"/>
              <a:t>Δ</a:t>
            </a:r>
            <a:r>
              <a:rPr lang="en-US" sz="2200" dirty="0" smtClean="0"/>
              <a:t>q, </a:t>
            </a:r>
            <a:r>
              <a:rPr lang="el-GR" sz="2200" dirty="0" smtClean="0"/>
              <a:t>Δ</a:t>
            </a:r>
            <a:r>
              <a:rPr lang="en-US" sz="2200" dirty="0" smtClean="0"/>
              <a:t>g</a:t>
            </a:r>
            <a:endParaRPr lang="en-US" sz="2200" dirty="0"/>
          </a:p>
        </p:txBody>
      </p:sp>
      <p:sp>
        <p:nvSpPr>
          <p:cNvPr id="23" name="Rectangle 22"/>
          <p:cNvSpPr/>
          <p:nvPr/>
        </p:nvSpPr>
        <p:spPr>
          <a:xfrm>
            <a:off x="4315069" y="5288800"/>
            <a:ext cx="3396946" cy="14530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226943" y="2337774"/>
            <a:ext cx="49170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Simple picture of proton composed of three valence quarks superseded by complex interaction of quarks, antiquarks, and gluons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The proton’s spin must arise from combination of intrinsic and orbital angular momenta of these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This talk will deal only with the intrinsic contributions, ∆G and ∆</a:t>
            </a:r>
            <a:r>
              <a:rPr lang="el-GR" dirty="0" smtClean="0">
                <a:solidFill>
                  <a:srgbClr val="008000"/>
                </a:solidFill>
              </a:rPr>
              <a:t>Σ</a:t>
            </a:r>
            <a:r>
              <a:rPr lang="en-US" dirty="0" smtClean="0">
                <a:solidFill>
                  <a:srgbClr val="008000"/>
                </a:solidFill>
              </a:rPr>
              <a:t>  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692" y="850528"/>
            <a:ext cx="3853006" cy="341405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8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20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77585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Backup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4429" b="4429"/>
          <a:stretch/>
        </p:blipFill>
        <p:spPr>
          <a:xfrm>
            <a:off x="4786" y="929651"/>
            <a:ext cx="9139213" cy="55401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19" y="1164346"/>
            <a:ext cx="6645216" cy="5029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RHIC: First Polarized pp Collider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3130" y="914400"/>
            <a:ext cx="2057400" cy="132343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Time Projection Chamber (TPC)</a:t>
            </a:r>
          </a:p>
          <a:p>
            <a:r>
              <a:rPr lang="en-US" sz="2000" b="1" dirty="0" smtClean="0"/>
              <a:t>Charged Particle Tracking |</a:t>
            </a:r>
            <a:r>
              <a:rPr lang="el-GR" sz="2000" b="1" dirty="0" smtClean="0"/>
              <a:t>η</a:t>
            </a:r>
            <a:r>
              <a:rPr lang="en-US" sz="2000" b="1" dirty="0" smtClean="0"/>
              <a:t>|&lt;1.3</a:t>
            </a:r>
            <a:endParaRPr lang="en-US" sz="2000" b="1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057400" y="2209800"/>
            <a:ext cx="190500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756" y="5766137"/>
            <a:ext cx="2743200" cy="101566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Barrel Electromagnetic Calorimeter (BEMC):</a:t>
            </a:r>
          </a:p>
          <a:p>
            <a:r>
              <a:rPr lang="en-US" sz="2000" b="1" dirty="0" smtClean="0"/>
              <a:t>|</a:t>
            </a:r>
            <a:r>
              <a:rPr lang="el-GR" sz="2000" b="1" dirty="0" smtClean="0"/>
              <a:t>η</a:t>
            </a:r>
            <a:r>
              <a:rPr lang="en-US" sz="2000" b="1" dirty="0" smtClean="0"/>
              <a:t>|&lt;1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914400"/>
            <a:ext cx="2971800" cy="101566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Endcap</a:t>
            </a:r>
            <a:r>
              <a:rPr lang="en-US" sz="2000" b="1" dirty="0" smtClean="0">
                <a:solidFill>
                  <a:srgbClr val="FF0000"/>
                </a:solidFill>
              </a:rPr>
              <a:t> Electromagnetic Calorimeter:</a:t>
            </a:r>
          </a:p>
          <a:p>
            <a:r>
              <a:rPr lang="en-US" sz="2000" b="1" dirty="0" smtClean="0"/>
              <a:t>1&lt;</a:t>
            </a:r>
            <a:r>
              <a:rPr lang="el-GR" sz="2000" b="1" dirty="0" smtClean="0"/>
              <a:t>η</a:t>
            </a:r>
            <a:r>
              <a:rPr lang="en-US" sz="2000" b="1" dirty="0" smtClean="0"/>
              <a:t>&lt;2</a:t>
            </a:r>
            <a:endParaRPr lang="en-US" sz="2000" b="1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096000" y="1905000"/>
            <a:ext cx="2590800" cy="1219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287328" y="2208366"/>
            <a:ext cx="1371600" cy="137160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252822" y="10164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dirty="0" smtClean="0">
                <a:solidFill>
                  <a:srgbClr val="0070C0"/>
                </a:solidFill>
              </a:rPr>
              <a:t>η</a:t>
            </a:r>
            <a:r>
              <a:rPr lang="en-US" sz="2800" b="1" dirty="0" smtClean="0">
                <a:solidFill>
                  <a:srgbClr val="0070C0"/>
                </a:solidFill>
              </a:rPr>
              <a:t> = 0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19251" y="1905000"/>
            <a:ext cx="902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>
                <a:solidFill>
                  <a:srgbClr val="0070C0"/>
                </a:solidFill>
              </a:rPr>
              <a:t>η</a:t>
            </a:r>
            <a:r>
              <a:rPr lang="en-US" sz="2800" b="1" dirty="0" smtClean="0">
                <a:solidFill>
                  <a:srgbClr val="0070C0"/>
                </a:solidFill>
              </a:rPr>
              <a:t> = 1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743200" y="5029200"/>
            <a:ext cx="457200" cy="685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287328" y="1370166"/>
            <a:ext cx="0" cy="2209800"/>
          </a:xfrm>
          <a:prstGeom prst="straightConnector1">
            <a:avLst/>
          </a:prstGeom>
          <a:ln w="63500" cap="flat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812877" y="2552700"/>
            <a:ext cx="720427" cy="71671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20163" y="2006367"/>
            <a:ext cx="720427" cy="71671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730" y="935202"/>
            <a:ext cx="4212674" cy="5477212"/>
          </a:xfrm>
          <a:prstGeom prst="rect">
            <a:avLst/>
          </a:prstGeom>
        </p:spPr>
      </p:pic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4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2" grpId="0"/>
      <p:bldP spid="12" grpId="1"/>
      <p:bldP spid="13" grpId="0"/>
      <p:bldP spid="13" grpId="1"/>
      <p:bldP spid="16" grpId="0" animBg="1"/>
      <p:bldP spid="16" grpId="1" animBg="1"/>
      <p:bldP spid="17" grpId="0" animBg="1"/>
      <p:bldP spid="1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D7DA09CB-1826-40D2-902B-6DC4D8A481D9" descr="50CEF3B2-17E9-428E-B0A4-99A29C500C40@bn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701"/>
            <a:ext cx="5597370" cy="329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EIC: </a:t>
            </a:r>
            <a:r>
              <a:rPr lang="en-US" sz="4400" dirty="0" err="1" smtClean="0"/>
              <a:t>eRHIC</a:t>
            </a:r>
            <a:r>
              <a:rPr lang="en-US" sz="4400" dirty="0" smtClean="0"/>
              <a:t> or JLEIC</a:t>
            </a:r>
            <a:endParaRPr lang="en-US" sz="4400" dirty="0"/>
          </a:p>
        </p:txBody>
      </p:sp>
      <p:pic>
        <p:nvPicPr>
          <p:cNvPr id="4" name="Picture 3" descr="Screen Shot 2016-06-24 at 8.45.24 A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164" y="4223217"/>
            <a:ext cx="5602836" cy="250756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5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Accessing ∆G at RHIC: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838200" y="990600"/>
          <a:ext cx="7291388" cy="137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Equation" r:id="rId3" imgW="3784320" imgH="711000" progId="Equation.3">
                  <p:embed/>
                </p:oleObj>
              </mc:Choice>
              <mc:Fallback>
                <p:oleObj name="Equation" r:id="rId3" imgW="37843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990600"/>
                        <a:ext cx="7291388" cy="13700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121085" y="2280426"/>
            <a:ext cx="4876800" cy="1524000"/>
            <a:chOff x="192" y="1872"/>
            <a:chExt cx="3216" cy="1082"/>
          </a:xfrm>
        </p:grpSpPr>
        <p:pic>
          <p:nvPicPr>
            <p:cNvPr id="22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2" y="2313"/>
              <a:ext cx="1022" cy="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oup 10"/>
            <p:cNvGrpSpPr>
              <a:grpSpLocks/>
            </p:cNvGrpSpPr>
            <p:nvPr/>
          </p:nvGrpSpPr>
          <p:grpSpPr bwMode="auto">
            <a:xfrm>
              <a:off x="1424" y="1893"/>
              <a:ext cx="1086" cy="1061"/>
              <a:chOff x="1424" y="1893"/>
              <a:chExt cx="1086" cy="1061"/>
            </a:xfrm>
          </p:grpSpPr>
          <p:pic>
            <p:nvPicPr>
              <p:cNvPr id="20" name="Picture 1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424" y="2241"/>
                <a:ext cx="1086" cy="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12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-18000" contrast="30000"/>
              </a:blip>
              <a:srcRect/>
              <a:stretch>
                <a:fillRect/>
              </a:stretch>
            </p:blipFill>
            <p:spPr bwMode="auto">
              <a:xfrm>
                <a:off x="1719" y="1893"/>
                <a:ext cx="512" cy="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6" name="Group 13"/>
            <p:cNvGrpSpPr>
              <a:grpSpLocks/>
            </p:cNvGrpSpPr>
            <p:nvPr/>
          </p:nvGrpSpPr>
          <p:grpSpPr bwMode="auto">
            <a:xfrm>
              <a:off x="2798" y="1872"/>
              <a:ext cx="610" cy="1082"/>
              <a:chOff x="2798" y="1872"/>
              <a:chExt cx="610" cy="1082"/>
            </a:xfrm>
          </p:grpSpPr>
          <p:pic>
            <p:nvPicPr>
              <p:cNvPr id="18" name="Picture 1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798" y="2217"/>
                <a:ext cx="610" cy="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15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-48000" contrast="48000"/>
              </a:blip>
              <a:srcRect/>
              <a:stretch>
                <a:fillRect/>
              </a:stretch>
            </p:blipFill>
            <p:spPr bwMode="auto">
              <a:xfrm>
                <a:off x="2884" y="1872"/>
                <a:ext cx="464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2493526"/>
            <a:ext cx="2819400" cy="41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0" y="4043362"/>
            <a:ext cx="4114800" cy="2509838"/>
            <a:chOff x="144" y="2528"/>
            <a:chExt cx="2592" cy="1581"/>
          </a:xfrm>
        </p:grpSpPr>
        <p:grpSp>
          <p:nvGrpSpPr>
            <p:cNvPr id="25" name="Group 21"/>
            <p:cNvGrpSpPr>
              <a:grpSpLocks/>
            </p:cNvGrpSpPr>
            <p:nvPr/>
          </p:nvGrpSpPr>
          <p:grpSpPr bwMode="auto">
            <a:xfrm>
              <a:off x="144" y="2528"/>
              <a:ext cx="2316" cy="1575"/>
              <a:chOff x="144" y="2528"/>
              <a:chExt cx="2316" cy="1575"/>
            </a:xfrm>
          </p:grpSpPr>
          <p:pic>
            <p:nvPicPr>
              <p:cNvPr id="28" name="Picture 22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 bright="-16000" contrast="50000"/>
              </a:blip>
              <a:srcRect b="2188"/>
              <a:stretch>
                <a:fillRect/>
              </a:stretch>
            </p:blipFill>
            <p:spPr bwMode="auto">
              <a:xfrm>
                <a:off x="144" y="2528"/>
                <a:ext cx="2316" cy="1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9" name="Text Box 23"/>
              <p:cNvSpPr txBox="1">
                <a:spLocks noChangeArrowheads="1"/>
              </p:cNvSpPr>
              <p:nvPr/>
            </p:nvSpPr>
            <p:spPr bwMode="auto">
              <a:xfrm>
                <a:off x="751" y="3930"/>
                <a:ext cx="386" cy="17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200" i="0">
                    <a:ea typeface="ＭＳ Ｐゴシック" charset="-128"/>
                  </a:rPr>
                  <a:t>  10</a:t>
                </a:r>
                <a:endParaRPr lang="en-US" sz="1400" i="0">
                  <a:ea typeface="ＭＳ Ｐゴシック" charset="-128"/>
                </a:endParaRPr>
              </a:p>
            </p:txBody>
          </p:sp>
          <p:sp>
            <p:nvSpPr>
              <p:cNvPr id="30" name="Text Box 24"/>
              <p:cNvSpPr txBox="1">
                <a:spLocks noChangeArrowheads="1"/>
              </p:cNvSpPr>
              <p:nvPr/>
            </p:nvSpPr>
            <p:spPr bwMode="auto">
              <a:xfrm>
                <a:off x="1302" y="3930"/>
                <a:ext cx="384" cy="17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200" i="0">
                    <a:ea typeface="ＭＳ Ｐゴシック" charset="-128"/>
                  </a:rPr>
                  <a:t>  20</a:t>
                </a:r>
              </a:p>
            </p:txBody>
          </p:sp>
        </p:grp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1854" y="3936"/>
              <a:ext cx="882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 i="0" dirty="0">
                  <a:ea typeface="ＭＳ Ｐゴシック" charset="-128"/>
                </a:rPr>
                <a:t>30 </a:t>
              </a:r>
              <a:r>
                <a:rPr lang="en-US" sz="1200" i="0" dirty="0" err="1">
                  <a:ea typeface="ＭＳ Ｐゴシック" charset="-128"/>
                </a:rPr>
                <a:t>p</a:t>
              </a:r>
              <a:r>
                <a:rPr lang="en-US" sz="1200" i="0" baseline="-25000" dirty="0" err="1">
                  <a:ea typeface="ＭＳ Ｐゴシック" charset="-128"/>
                </a:rPr>
                <a:t>T</a:t>
              </a:r>
              <a:r>
                <a:rPr lang="en-US" sz="1200" i="0" dirty="0">
                  <a:ea typeface="ＭＳ Ｐゴシック" charset="-128"/>
                </a:rPr>
                <a:t>(</a:t>
              </a:r>
              <a:r>
                <a:rPr lang="en-US" sz="1200" i="0" dirty="0" err="1">
                  <a:ea typeface="ＭＳ Ｐゴシック" charset="-128"/>
                </a:rPr>
                <a:t>GeV</a:t>
              </a:r>
              <a:r>
                <a:rPr lang="en-US" sz="1200" i="0" dirty="0">
                  <a:ea typeface="ＭＳ Ｐゴシック" charset="-128"/>
                </a:rPr>
                <a:t>)</a:t>
              </a:r>
            </a:p>
          </p:txBody>
        </p:sp>
      </p:grp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2057400" y="3886200"/>
            <a:ext cx="2667000" cy="6604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 dirty="0" err="1"/>
              <a:t>Partonic</a:t>
            </a:r>
            <a:r>
              <a:rPr lang="en-US" i="0" dirty="0"/>
              <a:t> fractions in jet production at 200 </a:t>
            </a:r>
            <a:r>
              <a:rPr lang="en-US" i="0" dirty="0" err="1"/>
              <a:t>GeV</a:t>
            </a:r>
            <a:endParaRPr lang="en-US" i="0" dirty="0"/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3657600" y="4595620"/>
            <a:ext cx="2895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i="0" dirty="0">
                <a:solidFill>
                  <a:srgbClr val="0000CC"/>
                </a:solidFill>
              </a:rPr>
              <a:t>For most RHIC kinematics, </a:t>
            </a:r>
            <a:r>
              <a:rPr lang="en-US" sz="2000" b="1" dirty="0" err="1">
                <a:solidFill>
                  <a:srgbClr val="FF0000"/>
                </a:solidFill>
              </a:rPr>
              <a:t>gg</a:t>
            </a:r>
            <a:r>
              <a:rPr lang="en-US" sz="2000" i="0" dirty="0">
                <a:solidFill>
                  <a:srgbClr val="FF0000"/>
                </a:solidFill>
              </a:rPr>
              <a:t> and </a:t>
            </a:r>
            <a:r>
              <a:rPr lang="en-US" sz="2000" b="1" dirty="0" err="1">
                <a:solidFill>
                  <a:srgbClr val="FF0000"/>
                </a:solidFill>
              </a:rPr>
              <a:t>qg</a:t>
            </a:r>
            <a:r>
              <a:rPr lang="en-US" sz="2000" i="0" dirty="0">
                <a:solidFill>
                  <a:srgbClr val="FF0000"/>
                </a:solidFill>
              </a:rPr>
              <a:t> dominate</a:t>
            </a:r>
            <a:r>
              <a:rPr lang="en-US" sz="2000" i="0" dirty="0">
                <a:solidFill>
                  <a:srgbClr val="0000CC"/>
                </a:solidFill>
              </a:rPr>
              <a:t>, making </a:t>
            </a:r>
            <a:r>
              <a:rPr lang="en-US" sz="2000" dirty="0">
                <a:solidFill>
                  <a:srgbClr val="0000CC"/>
                </a:solidFill>
              </a:rPr>
              <a:t>A</a:t>
            </a:r>
            <a:r>
              <a:rPr lang="en-US" sz="2000" baseline="-25000" dirty="0">
                <a:solidFill>
                  <a:srgbClr val="0000CC"/>
                </a:solidFill>
              </a:rPr>
              <a:t>LL</a:t>
            </a:r>
            <a:r>
              <a:rPr lang="en-US" sz="2000" i="0" dirty="0">
                <a:solidFill>
                  <a:srgbClr val="0000CC"/>
                </a:solidFill>
              </a:rPr>
              <a:t> for jets and hadrons sensitive to </a:t>
            </a:r>
            <a:r>
              <a:rPr lang="en-US" sz="2000" b="1" i="0" dirty="0">
                <a:solidFill>
                  <a:srgbClr val="006600"/>
                </a:solidFill>
              </a:rPr>
              <a:t>gluon polarization</a:t>
            </a:r>
            <a:r>
              <a:rPr lang="en-US" sz="2000" i="0" dirty="0">
                <a:solidFill>
                  <a:srgbClr val="0000CC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3717" y="2290543"/>
            <a:ext cx="952109" cy="5178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7102" y="2290543"/>
            <a:ext cx="951058" cy="5182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96136" y="2212001"/>
            <a:ext cx="415773" cy="623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60049" y="2279822"/>
            <a:ext cx="1019887" cy="5305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4939" y="2415747"/>
            <a:ext cx="261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Parton Level Asymmetry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31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STAR 2009 Inclusive Jet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5" y="769441"/>
            <a:ext cx="4495800" cy="57110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47615" y="1202353"/>
            <a:ext cx="428549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8000"/>
                </a:solidFill>
              </a:rPr>
              <a:t>2009 results have factor of 3 to 4 better statistical precision than 2006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Result divided into two </a:t>
            </a:r>
            <a:r>
              <a:rPr lang="en-US" sz="2400" dirty="0" err="1" smtClean="0">
                <a:solidFill>
                  <a:srgbClr val="0070C0"/>
                </a:solidFill>
              </a:rPr>
              <a:t>pseudorapidity</a:t>
            </a:r>
            <a:r>
              <a:rPr lang="en-US" sz="2400" dirty="0" smtClean="0">
                <a:solidFill>
                  <a:srgbClr val="0070C0"/>
                </a:solidFill>
              </a:rPr>
              <a:t> ranges which emphasize different </a:t>
            </a:r>
            <a:r>
              <a:rPr lang="en-US" sz="2400" dirty="0" err="1" smtClean="0">
                <a:solidFill>
                  <a:srgbClr val="0070C0"/>
                </a:solidFill>
              </a:rPr>
              <a:t>partonic</a:t>
            </a:r>
            <a:r>
              <a:rPr lang="en-US" sz="2400" dirty="0" smtClean="0">
                <a:solidFill>
                  <a:srgbClr val="0070C0"/>
                </a:solidFill>
              </a:rPr>
              <a:t> kinematics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Result lies consistently above the 2008 DSSV fit and is consistent with the LSS10p fit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64081" y="956846"/>
            <a:ext cx="1798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arXiv:1405.5134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92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New NNPDF Results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3" y="1130064"/>
            <a:ext cx="5378529" cy="53786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598543" y="1751163"/>
                <a:ext cx="3545457" cy="3760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8000"/>
                    </a:solidFill>
                  </a:rPr>
                  <a:t>Original NNPDF ∆g(x,Q</a:t>
                </a:r>
                <a:r>
                  <a:rPr lang="en-US" baseline="30000" dirty="0" smtClean="0">
                    <a:solidFill>
                      <a:srgbClr val="008000"/>
                    </a:solidFill>
                  </a:rPr>
                  <a:t>2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) extraction </a:t>
                </a:r>
                <a:r>
                  <a:rPr lang="en-US" dirty="0">
                    <a:solidFill>
                      <a:srgbClr val="008000"/>
                    </a:solidFill>
                  </a:rPr>
                  <a:t>(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DIS data only) in green and new extraction including RHIC data in red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00CC"/>
                    </a:solidFill>
                  </a:rPr>
                  <a:t>Integral of ∆g(x,Q</a:t>
                </a:r>
                <a:r>
                  <a:rPr lang="en-US" baseline="30000" dirty="0" smtClean="0">
                    <a:solidFill>
                      <a:srgbClr val="0000CC"/>
                    </a:solidFill>
                  </a:rPr>
                  <a:t>2</a:t>
                </a:r>
                <a:r>
                  <a:rPr lang="en-US" dirty="0" smtClean="0">
                    <a:solidFill>
                      <a:srgbClr val="0000CC"/>
                    </a:solidFill>
                  </a:rPr>
                  <a:t>) for 0.05 &lt; x &lt; 0.2 increases from 0.05 ± 0.15 to 0.17 ± 0.06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FF0000"/>
                    </a:solidFill>
                  </a:rPr>
                  <a:t>Integral of ∆g(x,Q</a:t>
                </a:r>
                <a:r>
                  <a:rPr lang="en-US" baseline="30000" dirty="0" smtClean="0">
                    <a:solidFill>
                      <a:srgbClr val="FF0000"/>
                    </a:solidFill>
                  </a:rPr>
                  <a:t>2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) for x &gt; 0.05 is 0.23 ± 0.06 and is in agreement with new DSSV result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0.20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−0.07</m:t>
                        </m:r>
                      </m:sub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+0.06</m:t>
                        </m:r>
                      </m:sup>
                    </m:sSubSup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over the same x range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8543" y="1751163"/>
                <a:ext cx="3545457" cy="3760132"/>
              </a:xfrm>
              <a:prstGeom prst="rect">
                <a:avLst/>
              </a:prstGeom>
              <a:blipFill rotWithShape="0">
                <a:blip r:embed="rId3"/>
                <a:stretch>
                  <a:fillRect l="-1031" t="-810" r="-2234" b="-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4040" y="1000665"/>
            <a:ext cx="325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Nucl</a:t>
            </a:r>
            <a:r>
              <a:rPr lang="en-US" dirty="0" smtClean="0"/>
              <a:t>. Phys. B 887, 276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5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Beyond Inclusive: Di-jet Measurements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29" y="788591"/>
            <a:ext cx="4344380" cy="31279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079" y="1564963"/>
            <a:ext cx="3376411" cy="37578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0258" y="3907749"/>
            <a:ext cx="50532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8000"/>
                </a:solidFill>
              </a:rPr>
              <a:t>Coincidence measurements capture more information about the </a:t>
            </a:r>
            <a:r>
              <a:rPr lang="en-US" sz="2000" dirty="0" err="1" smtClean="0">
                <a:solidFill>
                  <a:srgbClr val="008000"/>
                </a:solidFill>
              </a:rPr>
              <a:t>partonic</a:t>
            </a:r>
            <a:r>
              <a:rPr lang="en-US" sz="2000" dirty="0" smtClean="0">
                <a:solidFill>
                  <a:srgbClr val="008000"/>
                </a:solidFill>
              </a:rPr>
              <a:t> hard-scattering and provide a more direct link to the initial kinematics than inclusive probes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Leading order expressions show how different jet configurations are sensitive to different kinematic values</a:t>
            </a:r>
          </a:p>
        </p:txBody>
      </p:sp>
    </p:spTree>
    <p:extLst>
      <p:ext uri="{BB962C8B-B14F-4D97-AF65-F5344CB8AC3E}">
        <p14:creationId xmlns:p14="http://schemas.microsoft.com/office/powerpoint/2010/main" val="21090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Importance of Systematic Control</a:t>
            </a:r>
            <a:endParaRPr lang="en-US" sz="4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11365" r="8513"/>
          <a:stretch/>
        </p:blipFill>
        <p:spPr>
          <a:xfrm>
            <a:off x="8062" y="1306930"/>
            <a:ext cx="5257904" cy="50732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80264" y="2388177"/>
            <a:ext cx="37633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The excellent statistical precision achievable with an 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IC means control of systematics will be critical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Above plot shows how the constraint on ∆G is affected by systematic uncertainty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80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8" y="776260"/>
            <a:ext cx="4180011" cy="50721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-5344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E</a:t>
            </a:r>
            <a:r>
              <a:rPr lang="en-US" sz="4400" dirty="0" smtClean="0"/>
              <a:t>IC: Probing the Sea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674" y="776261"/>
            <a:ext cx="4781476" cy="33118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4915" y="4029932"/>
            <a:ext cx="486771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DIS largely 1-photon exchange, but can also proceed via charged current (CC) interaction mediated by W boson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CC interactions in polarized DIS give access to quark / antiquark helicity distributions as well as unique structure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Because W is virtual, can access lower values of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to overlap with and provide cross check to SIDIS measurements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CIPANP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6432" y="5702064"/>
            <a:ext cx="251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arXiv:1409.1633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2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Di-jet Invariant Mass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29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15049" y="2392131"/>
            <a:ext cx="30289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See that the cut on X</a:t>
            </a:r>
            <a:r>
              <a:rPr lang="el-GR" baseline="-25000" dirty="0" smtClean="0">
                <a:solidFill>
                  <a:srgbClr val="FF0000"/>
                </a:solidFill>
              </a:rPr>
              <a:t>γ</a:t>
            </a:r>
            <a:r>
              <a:rPr lang="en-US" dirty="0" smtClean="0">
                <a:solidFill>
                  <a:srgbClr val="FF0000"/>
                </a:solidFill>
              </a:rPr>
              <a:t> significantly reduces the resolved contribution while maintaining the direct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Separation between resolved and direct is most prominent at high Q</a:t>
            </a:r>
            <a:r>
              <a:rPr lang="en-US" baseline="30000" dirty="0" smtClean="0">
                <a:solidFill>
                  <a:srgbClr val="7030A0"/>
                </a:solidFill>
              </a:rPr>
              <a:t>2</a:t>
            </a:r>
            <a:r>
              <a:rPr lang="en-US" dirty="0" smtClean="0">
                <a:solidFill>
                  <a:srgbClr val="7030A0"/>
                </a:solidFill>
              </a:rPr>
              <a:t> and low di-jet invariant mass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4" y="2890159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10 - 100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665768" y="2873830"/>
            <a:ext cx="106951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1 - 10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232809" y="3918861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0.1 – 1.0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065822" y="3927025"/>
            <a:ext cx="150222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0.01 – 1.0</a:t>
            </a:r>
            <a:endParaRPr lang="en-US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" y="1436370"/>
            <a:ext cx="6172667" cy="443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0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762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Intrinsic Gluon Contribution: ∆G</a:t>
            </a:r>
            <a:endParaRPr lang="en-US" sz="4400" dirty="0"/>
          </a:p>
        </p:txBody>
      </p:sp>
      <p:graphicFrame>
        <p:nvGraphicFramePr>
          <p:cNvPr id="47106" name="Object 4"/>
          <p:cNvGraphicFramePr>
            <a:graphicFrameLocks noChangeAspect="1"/>
          </p:cNvGraphicFramePr>
          <p:nvPr>
            <p:extLst/>
          </p:nvPr>
        </p:nvGraphicFramePr>
        <p:xfrm>
          <a:off x="4343400" y="838200"/>
          <a:ext cx="4648200" cy="148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7" name="Equation" r:id="rId4" imgW="1422360" imgH="393480" progId="Equation.3">
                  <p:embed/>
                </p:oleObj>
              </mc:Choice>
              <mc:Fallback>
                <p:oleObj name="Equation" r:id="rId4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838200"/>
                        <a:ext cx="4648200" cy="1481907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191000" y="2376005"/>
                <a:ext cx="4953001" cy="3425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FF0000"/>
                    </a:solidFill>
                  </a:rPr>
                  <a:t> Current fits to polarized DIS data give      ∆</a:t>
                </a:r>
                <a:r>
                  <a:rPr lang="el-GR" sz="2400" dirty="0" smtClean="0">
                    <a:solidFill>
                      <a:srgbClr val="FF0000"/>
                    </a:solidFill>
                  </a:rPr>
                  <a:t>Σ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dirty="0">
                    <a:solidFill>
                      <a:srgbClr val="FF0000"/>
                    </a:solidFill>
                  </a:rPr>
                  <a:t>=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0.366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−0.062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+0.042</m:t>
                        </m:r>
                      </m:sup>
                    </m:sSubSup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for 10</a:t>
                </a:r>
                <a:r>
                  <a:rPr lang="en-US" sz="2400" baseline="30000" dirty="0" smtClean="0">
                    <a:solidFill>
                      <a:srgbClr val="FF0000"/>
                    </a:solidFill>
                  </a:rPr>
                  <a:t>-3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&lt; x &lt; 1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008000"/>
                    </a:solidFill>
                  </a:rPr>
                  <a:t> Scaling violations of structure functions in polarized DIS gives information on gluon polarization but limited kinematic coverage leaves </a:t>
                </a:r>
                <a:r>
                  <a:rPr lang="el-GR" sz="2400" dirty="0" smtClean="0">
                    <a:solidFill>
                      <a:srgbClr val="008000"/>
                    </a:solidFill>
                  </a:rPr>
                  <a:t>Δ</a:t>
                </a:r>
                <a:r>
                  <a:rPr lang="en-US" sz="2400" dirty="0" smtClean="0">
                    <a:solidFill>
                      <a:srgbClr val="008000"/>
                    </a:solidFill>
                  </a:rPr>
                  <a:t>G poorly constrained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0070C0"/>
                    </a:solidFill>
                  </a:rPr>
                  <a:t> Want leading order access to gluons – polarized pp collisions at RHIC</a:t>
                </a:r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0" y="2376005"/>
                <a:ext cx="4953001" cy="3425938"/>
              </a:xfrm>
              <a:prstGeom prst="rect">
                <a:avLst/>
              </a:prstGeom>
              <a:blipFill rotWithShape="0">
                <a:blip r:embed="rId6"/>
                <a:stretch>
                  <a:fillRect l="-1970" t="-1423" r="-9975" b="-30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 l="2634"/>
          <a:stretch>
            <a:fillRect/>
          </a:stretch>
        </p:blipFill>
        <p:spPr bwMode="auto">
          <a:xfrm>
            <a:off x="0" y="1143000"/>
            <a:ext cx="4287837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92137" y="3520123"/>
            <a:ext cx="1371600" cy="1764664"/>
            <a:chOff x="480" y="1920"/>
            <a:chExt cx="864" cy="1056"/>
          </a:xfrm>
        </p:grpSpPr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480" y="2976"/>
              <a:ext cx="8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V="1">
              <a:off x="480" y="1920"/>
              <a:ext cx="0" cy="10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480" y="1920"/>
              <a:ext cx="864" cy="10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30097" y="5862288"/>
            <a:ext cx="4419600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Kinematic reach of polarized DIS measurements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>
            <a:stCxn id="18" idx="0"/>
          </p:cNvCxnSpPr>
          <p:nvPr/>
        </p:nvCxnSpPr>
        <p:spPr>
          <a:xfrm flipH="1" flipV="1">
            <a:off x="1410978" y="4989308"/>
            <a:ext cx="1228919" cy="8729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398592" y="1058174"/>
            <a:ext cx="914400" cy="10668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X</a:t>
            </a:r>
            <a:r>
              <a:rPr lang="en-US" sz="4400" baseline="-25000" dirty="0" smtClean="0"/>
              <a:t>P</a:t>
            </a:r>
            <a:r>
              <a:rPr lang="en-US" sz="4400" dirty="0" smtClean="0"/>
              <a:t> Vs Mass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" y="1296039"/>
            <a:ext cx="6156115" cy="44237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65890" y="1566713"/>
            <a:ext cx="29781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As shown on the previous slide, accessible X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 range is determined largely by beam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Different di-jet mass ranges select different process fractions with lower masses containing less resolved contribution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Selection of high mass events also cut out low X</a:t>
            </a:r>
            <a:r>
              <a:rPr lang="en-US" baseline="-25000" dirty="0" smtClean="0">
                <a:solidFill>
                  <a:srgbClr val="00B050"/>
                </a:solidFill>
              </a:rPr>
              <a:t>P</a:t>
            </a:r>
            <a:r>
              <a:rPr lang="en-US" dirty="0" smtClean="0">
                <a:solidFill>
                  <a:srgbClr val="00B050"/>
                </a:solidFill>
              </a:rPr>
              <a:t> contribution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30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flipH="1">
            <a:off x="5400578" y="3329814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Mass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2314502" y="3338283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Mass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2314502" y="5548066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Mass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5286278" y="5552301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2" name="TextBox 11"/>
          <p:cNvSpPr txBox="1"/>
          <p:nvPr/>
        </p:nvSpPr>
        <p:spPr>
          <a:xfrm rot="16200000" flipH="1">
            <a:off x="-74748" y="3806517"/>
            <a:ext cx="41934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3" name="TextBox 12"/>
          <p:cNvSpPr txBox="1"/>
          <p:nvPr/>
        </p:nvSpPr>
        <p:spPr>
          <a:xfrm rot="16200000" flipH="1">
            <a:off x="-83214" y="1605201"/>
            <a:ext cx="41934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4" name="TextBox 13"/>
          <p:cNvSpPr txBox="1"/>
          <p:nvPr/>
        </p:nvSpPr>
        <p:spPr>
          <a:xfrm rot="16200000" flipH="1">
            <a:off x="3002860" y="1609433"/>
            <a:ext cx="41934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1269999" y="2235198"/>
            <a:ext cx="130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Resolved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627032" y="2239438"/>
            <a:ext cx="1138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QCDC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8233" y="4494020"/>
            <a:ext cx="994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PGF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57809" y="890549"/>
            <a:ext cx="540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10 – 100 GeV/c</a:t>
            </a:r>
            <a:r>
              <a:rPr lang="en-US" baseline="30000" dirty="0" smtClean="0"/>
              <a:t>2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7511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251" y="2285901"/>
            <a:ext cx="3816427" cy="22861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927" y="2285901"/>
            <a:ext cx="3676207" cy="2286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RHIC: First Polarized pp Collider</a:t>
            </a:r>
            <a:endParaRPr lang="en-US" sz="4400" dirty="0"/>
          </a:p>
        </p:txBody>
      </p:sp>
      <p:sp>
        <p:nvSpPr>
          <p:cNvPr id="8" name="Curved Down Arrow 7"/>
          <p:cNvSpPr/>
          <p:nvPr/>
        </p:nvSpPr>
        <p:spPr>
          <a:xfrm>
            <a:off x="3189117" y="2967479"/>
            <a:ext cx="1121434" cy="940180"/>
          </a:xfrm>
          <a:prstGeom prst="curvedDownArrow">
            <a:avLst>
              <a:gd name="adj1" fmla="val 25000"/>
              <a:gd name="adj2" fmla="val 59639"/>
              <a:gd name="adj3" fmla="val 26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Down Arrow 8"/>
          <p:cNvSpPr/>
          <p:nvPr/>
        </p:nvSpPr>
        <p:spPr>
          <a:xfrm rot="10800000">
            <a:off x="4793415" y="2973237"/>
            <a:ext cx="1121434" cy="940180"/>
          </a:xfrm>
          <a:prstGeom prst="curvedDownArrow">
            <a:avLst>
              <a:gd name="adj1" fmla="val 25000"/>
              <a:gd name="adj2" fmla="val 59639"/>
              <a:gd name="adj3" fmla="val 26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t="14429" b="4429"/>
          <a:stretch/>
        </p:blipFill>
        <p:spPr>
          <a:xfrm>
            <a:off x="4786" y="929651"/>
            <a:ext cx="9139213" cy="55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Accessing ∆G at RHIC: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sp>
        <p:nvSpPr>
          <p:cNvPr id="8" name="Rectangle 7"/>
          <p:cNvSpPr/>
          <p:nvPr/>
        </p:nvSpPr>
        <p:spPr>
          <a:xfrm>
            <a:off x="2796136" y="2212001"/>
            <a:ext cx="415773" cy="623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643349"/>
              </p:ext>
            </p:extLst>
          </p:nvPr>
        </p:nvGraphicFramePr>
        <p:xfrm>
          <a:off x="470635" y="982444"/>
          <a:ext cx="8197795" cy="154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7" name="Equation" r:id="rId3" imgW="3784320" imgH="711000" progId="Equation.3">
                  <p:embed/>
                </p:oleObj>
              </mc:Choice>
              <mc:Fallback>
                <p:oleObj name="Equation" r:id="rId3" imgW="37843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635" y="982444"/>
                        <a:ext cx="8197795" cy="154032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34266" y="2661558"/>
            <a:ext cx="450973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In polarized pp collisions, access ∆G via the longitudinal double helicity asymmetry A</a:t>
            </a:r>
            <a:r>
              <a:rPr lang="en-US" baseline="-25000" dirty="0" smtClean="0">
                <a:solidFill>
                  <a:srgbClr val="FF0000"/>
                </a:solidFill>
              </a:rPr>
              <a:t>LL</a:t>
            </a:r>
            <a:r>
              <a:rPr lang="en-US" dirty="0" smtClean="0">
                <a:solidFill>
                  <a:srgbClr val="FF0000"/>
                </a:solidFill>
              </a:rPr>
              <a:t> which is sensitive to the polarized gluon distribution at leading order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605" y="2630582"/>
            <a:ext cx="4236165" cy="13290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63586" y="2522766"/>
            <a:ext cx="400050" cy="563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9995" y="2636961"/>
            <a:ext cx="881419" cy="45855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631545" y="4463143"/>
            <a:ext cx="450973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In polarized pp collisions, access ∆G via the longitudinal double helicity asymmetry A</a:t>
            </a:r>
            <a:r>
              <a:rPr lang="en-US" baseline="-25000" dirty="0" smtClean="0">
                <a:solidFill>
                  <a:srgbClr val="FF0000"/>
                </a:solidFill>
              </a:rPr>
              <a:t>LL</a:t>
            </a:r>
            <a:r>
              <a:rPr lang="en-US" dirty="0" smtClean="0">
                <a:solidFill>
                  <a:srgbClr val="FF0000"/>
                </a:solidFill>
              </a:rPr>
              <a:t> which is sensitive to the polarized gluon distribution at leading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STAR and PHENIX measure A</a:t>
            </a:r>
            <a:r>
              <a:rPr lang="en-US" baseline="-25000" dirty="0" smtClean="0">
                <a:solidFill>
                  <a:srgbClr val="0070C0"/>
                </a:solidFill>
              </a:rPr>
              <a:t>LL</a:t>
            </a:r>
            <a:r>
              <a:rPr lang="en-US" dirty="0" smtClean="0">
                <a:solidFill>
                  <a:srgbClr val="0070C0"/>
                </a:solidFill>
              </a:rPr>
              <a:t> using inclusive jet and </a:t>
            </a:r>
            <a:r>
              <a:rPr lang="el-GR" dirty="0" smtClean="0">
                <a:solidFill>
                  <a:srgbClr val="0070C0"/>
                </a:solidFill>
              </a:rPr>
              <a:t>π</a:t>
            </a:r>
            <a:r>
              <a:rPr lang="en-US" baseline="30000" dirty="0" smtClean="0">
                <a:solidFill>
                  <a:srgbClr val="0070C0"/>
                </a:solidFill>
              </a:rPr>
              <a:t>0</a:t>
            </a:r>
            <a:r>
              <a:rPr lang="en-US" dirty="0" smtClean="0">
                <a:solidFill>
                  <a:srgbClr val="0070C0"/>
                </a:solidFill>
              </a:rPr>
              <a:t> final states, respectively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70" y="932725"/>
            <a:ext cx="4555638" cy="351943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47" y="968782"/>
            <a:ext cx="4524641" cy="350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9441"/>
            <a:ext cx="5638800" cy="55069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686786" y="1295400"/>
                <a:ext cx="3457213" cy="23179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srgbClr val="FF0000"/>
                    </a:solidFill>
                  </a:rPr>
                  <a:t>Integral of ∆g(x) in range 0.05 &lt; x &lt; 1.0 increases from roughly 0.05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0.20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−0.07</m:t>
                        </m:r>
                      </m:sub>
                      <m: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+0.06</m:t>
                        </m:r>
                      </m:sup>
                    </m:sSubSup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. First indication of non-zero gluon polarization!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786" y="1295400"/>
                <a:ext cx="3457213" cy="2317942"/>
              </a:xfrm>
              <a:prstGeom prst="rect">
                <a:avLst/>
              </a:prstGeom>
              <a:blipFill rotWithShape="0">
                <a:blip r:embed="rId4"/>
                <a:stretch>
                  <a:fillRect l="-2469" t="-2105" r="-2116" b="-4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New DSSV Results</a:t>
            </a:r>
            <a:endParaRPr lang="en-US" sz="4400" dirty="0"/>
          </a:p>
        </p:txBody>
      </p:sp>
      <p:sp>
        <p:nvSpPr>
          <p:cNvPr id="9" name="Oval 8"/>
          <p:cNvSpPr/>
          <p:nvPr/>
        </p:nvSpPr>
        <p:spPr>
          <a:xfrm>
            <a:off x="3429000" y="5562600"/>
            <a:ext cx="1905000" cy="75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495800" y="1600200"/>
            <a:ext cx="1238972" cy="1676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962400" y="4343400"/>
            <a:ext cx="0" cy="304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876800" y="4343400"/>
            <a:ext cx="0" cy="304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876800" y="4648200"/>
            <a:ext cx="4233" cy="84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962400" y="4648200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4953000" y="3835570"/>
            <a:ext cx="781772" cy="6602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0" y="947151"/>
            <a:ext cx="762000" cy="17198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Bracket 29"/>
          <p:cNvSpPr/>
          <p:nvPr/>
        </p:nvSpPr>
        <p:spPr>
          <a:xfrm>
            <a:off x="4648200" y="1883275"/>
            <a:ext cx="390886" cy="2688725"/>
          </a:xfrm>
          <a:prstGeom prst="rightBracke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5115287" y="3343804"/>
            <a:ext cx="675913" cy="17621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91813" y="4968584"/>
            <a:ext cx="3457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Uncertainty on integral over low x region is still sizable (only √s = 200 GeV RHIC data)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86786" y="3631517"/>
            <a:ext cx="3457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8000"/>
                </a:solidFill>
              </a:rPr>
              <a:t>Uncertainty shrinks   substantially from DSSV* to new DSSV fit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7846" y="789214"/>
            <a:ext cx="3486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Phys. Rev. Lett. 113, 012001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97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29" grpId="0" animBg="1"/>
      <p:bldP spid="30" grpId="0" animBg="1"/>
      <p:bldP spid="2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Di-jet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3" y="1289788"/>
            <a:ext cx="6271505" cy="42619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52160" y="894895"/>
                <a:ext cx="3291847" cy="5342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chemeClr val="accent2"/>
                    </a:solidFill>
                  </a:rPr>
                  <a:t>Coincidence measurements capture more information about hard scatter and better constrain initial kinematics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>
                  <a:solidFill>
                    <a:srgbClr val="0080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008000"/>
                    </a:solidFill>
                  </a:rPr>
                  <a:t>Di-jet </a:t>
                </a:r>
                <a:r>
                  <a:rPr lang="en-US" sz="2000" dirty="0">
                    <a:solidFill>
                      <a:srgbClr val="008000"/>
                    </a:solidFill>
                  </a:rPr>
                  <a:t>A</a:t>
                </a:r>
                <a:r>
                  <a:rPr lang="en-US" sz="2000" baseline="-25000" dirty="0">
                    <a:solidFill>
                      <a:srgbClr val="008000"/>
                    </a:solidFill>
                  </a:rPr>
                  <a:t>LL</a:t>
                </a:r>
                <a:r>
                  <a:rPr lang="en-US" sz="2000" dirty="0">
                    <a:solidFill>
                      <a:srgbClr val="008000"/>
                    </a:solidFill>
                  </a:rPr>
                  <a:t> plotted vs </a:t>
                </a:r>
                <a:r>
                  <a:rPr lang="en-US" sz="2000" dirty="0" err="1">
                    <a:solidFill>
                      <a:srgbClr val="008000"/>
                    </a:solidFill>
                  </a:rPr>
                  <a:t>M</a:t>
                </a:r>
                <a:r>
                  <a:rPr lang="en-US" sz="2000" baseline="-25000" dirty="0" err="1">
                    <a:solidFill>
                      <a:srgbClr val="008000"/>
                    </a:solidFill>
                  </a:rPr>
                  <a:t>inv</a:t>
                </a:r>
                <a:r>
                  <a:rPr lang="en-US" sz="2000" dirty="0">
                    <a:solidFill>
                      <a:srgbClr val="008000"/>
                    </a:solidFill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>
                    <a:solidFill>
                      <a:srgbClr val="008000"/>
                    </a:solidFill>
                  </a:rPr>
                  <a:t> (~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dirty="0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>
                    <a:solidFill>
                      <a:srgbClr val="008000"/>
                    </a:solidFill>
                  </a:rPr>
                  <a:t> at L.O.) for data taken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>
                    <a:solidFill>
                      <a:srgbClr val="008000"/>
                    </a:solidFill>
                  </a:rPr>
                  <a:t> = </a:t>
                </a:r>
                <a:r>
                  <a:rPr lang="en-US" sz="2000" dirty="0">
                    <a:solidFill>
                      <a:srgbClr val="0000CC"/>
                    </a:solidFill>
                  </a:rPr>
                  <a:t>200</a:t>
                </a:r>
                <a:r>
                  <a:rPr lang="en-US" sz="2000" dirty="0">
                    <a:solidFill>
                      <a:srgbClr val="008000"/>
                    </a:solidFill>
                  </a:rPr>
                  <a:t> and </a:t>
                </a:r>
                <a:r>
                  <a:rPr lang="en-US" sz="2000" dirty="0">
                    <a:solidFill>
                      <a:srgbClr val="FF0000"/>
                    </a:solidFill>
                  </a:rPr>
                  <a:t>510</a:t>
                </a:r>
                <a:r>
                  <a:rPr lang="en-US" sz="2000" dirty="0">
                    <a:solidFill>
                      <a:srgbClr val="008000"/>
                    </a:solidFill>
                  </a:rPr>
                  <a:t> </a:t>
                </a:r>
                <a:r>
                  <a:rPr lang="en-US" sz="2000" dirty="0" smtClean="0">
                    <a:solidFill>
                      <a:srgbClr val="008000"/>
                    </a:solidFill>
                  </a:rPr>
                  <a:t>GeV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7030A0"/>
                    </a:solidFill>
                  </a:rPr>
                  <a:t>510 GeV data extend to lower </a:t>
                </a:r>
                <a:r>
                  <a:rPr lang="en-US" sz="2000" dirty="0" err="1" smtClean="0">
                    <a:solidFill>
                      <a:srgbClr val="7030A0"/>
                    </a:solidFill>
                  </a:rPr>
                  <a:t>M</a:t>
                </a:r>
                <a:r>
                  <a:rPr lang="en-US" sz="2000" baseline="-25000" dirty="0" err="1" smtClean="0">
                    <a:solidFill>
                      <a:srgbClr val="7030A0"/>
                    </a:solidFill>
                  </a:rPr>
                  <a:t>inv</a:t>
                </a:r>
                <a:r>
                  <a:rPr lang="en-US" sz="2000" dirty="0" smtClean="0">
                    <a:solidFill>
                      <a:srgbClr val="7030A0"/>
                    </a:solidFill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 smtClean="0">
                    <a:solidFill>
                      <a:srgbClr val="7030A0"/>
                    </a:solidFill>
                  </a:rPr>
                  <a:t> (lower x) where ∆G not as well constrained while 200 GeV data give better precision at mid to high </a:t>
                </a:r>
                <a:r>
                  <a:rPr lang="en-US" sz="2000" dirty="0" err="1" smtClean="0">
                    <a:solidFill>
                      <a:srgbClr val="7030A0"/>
                    </a:solidFill>
                  </a:rPr>
                  <a:t>M</a:t>
                </a:r>
                <a:r>
                  <a:rPr lang="en-US" sz="2000" baseline="-25000" dirty="0" err="1" smtClean="0">
                    <a:solidFill>
                      <a:srgbClr val="7030A0"/>
                    </a:solidFill>
                  </a:rPr>
                  <a:t>inv</a:t>
                </a:r>
                <a:r>
                  <a:rPr lang="en-US" sz="2000" dirty="0" smtClean="0">
                    <a:solidFill>
                      <a:srgbClr val="7030A0"/>
                    </a:solidFill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endParaRPr lang="en-US" sz="2000" dirty="0" smtClean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2160" y="894895"/>
                <a:ext cx="3291847" cy="5342425"/>
              </a:xfrm>
              <a:prstGeom prst="rect">
                <a:avLst/>
              </a:prstGeom>
              <a:blipFill rotWithShape="0">
                <a:blip r:embed="rId3"/>
                <a:stretch>
                  <a:fillRect l="-1667" t="-685" r="-1667" b="-11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664143" y="1357160"/>
            <a:ext cx="518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arXiv:1602.03922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51314" y="1298120"/>
            <a:ext cx="1771650" cy="341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26" y="833050"/>
            <a:ext cx="5149108" cy="564073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852160" y="2568271"/>
            <a:ext cx="3220278" cy="3991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0911" y="3093055"/>
            <a:ext cx="3209724" cy="231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5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" y="1190061"/>
            <a:ext cx="5452303" cy="53201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Where to from Here?</a:t>
            </a:r>
            <a:endParaRPr lang="en-US" sz="4400" baseline="-25000" dirty="0"/>
          </a:p>
        </p:txBody>
      </p:sp>
      <p:sp>
        <p:nvSpPr>
          <p:cNvPr id="4" name="TextBox 3"/>
          <p:cNvSpPr txBox="1"/>
          <p:nvPr/>
        </p:nvSpPr>
        <p:spPr>
          <a:xfrm>
            <a:off x="5519058" y="996399"/>
            <a:ext cx="362494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Inclusive jet and </a:t>
            </a:r>
            <a:r>
              <a:rPr lang="el-GR" dirty="0" smtClean="0">
                <a:solidFill>
                  <a:srgbClr val="0070C0"/>
                </a:solidFill>
              </a:rPr>
              <a:t>π</a:t>
            </a:r>
            <a:r>
              <a:rPr lang="en-US" baseline="30000" dirty="0" smtClean="0">
                <a:solidFill>
                  <a:srgbClr val="0070C0"/>
                </a:solidFill>
              </a:rPr>
              <a:t>0</a:t>
            </a:r>
            <a:r>
              <a:rPr lang="en-US" dirty="0" smtClean="0">
                <a:solidFill>
                  <a:srgbClr val="0070C0"/>
                </a:solidFill>
              </a:rPr>
              <a:t> data from RHIC have placed meaningful constraints on ∆G for 0.05 &lt; x &lt; 0.2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Future results at √s = 500 GeV and forward rapidity will extend constraints to somewhat lower x and di-jet measurements will provide better constraints on the shape of ∆G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Despite this, RHIC data will not be able to completely constrain the full integral of ∆G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What is needed to pin down the gluon contribution to the proton spin?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9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E</a:t>
            </a:r>
            <a:r>
              <a:rPr lang="en-US" sz="4400" dirty="0" smtClean="0"/>
              <a:t>IC: Polarized </a:t>
            </a:r>
            <a:r>
              <a:rPr lang="en-US" sz="4400" dirty="0"/>
              <a:t>e</a:t>
            </a:r>
            <a:r>
              <a:rPr lang="en-US" sz="4400" dirty="0" smtClean="0"/>
              <a:t>p Collider</a:t>
            </a:r>
            <a:endParaRPr lang="en-US" sz="44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04205753"/>
              </p:ext>
            </p:extLst>
          </p:nvPr>
        </p:nvGraphicFramePr>
        <p:xfrm>
          <a:off x="629727" y="778620"/>
          <a:ext cx="7530861" cy="5434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 flipH="1">
            <a:off x="91438" y="1783080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Colliders: Large kinematic coverage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6269734" y="1021080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DIS: Kinematic precision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6434326" y="5920186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Polarization: </a:t>
            </a:r>
            <a:r>
              <a:rPr lang="en-US" sz="2400" dirty="0"/>
              <a:t>S</a:t>
            </a:r>
            <a:r>
              <a:rPr lang="en-US" sz="2400" dirty="0" smtClean="0"/>
              <a:t>pin observables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670048" y="2614077"/>
            <a:ext cx="829897" cy="73609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186855" y="1852077"/>
            <a:ext cx="1082879" cy="149809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398579" y="4745421"/>
            <a:ext cx="2035747" cy="117476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2772" y="3027551"/>
            <a:ext cx="3791230" cy="120032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FF0000"/>
                </a:solidFill>
              </a:rPr>
              <a:t>E</a:t>
            </a:r>
            <a:r>
              <a:rPr lang="en-US" sz="7200" dirty="0" smtClean="0">
                <a:solidFill>
                  <a:srgbClr val="FF0000"/>
                </a:solidFill>
              </a:rPr>
              <a:t>IC</a:t>
            </a:r>
            <a:r>
              <a:rPr lang="en-US" sz="7200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2534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6324</TotalTime>
  <Words>1941</Words>
  <Application>Microsoft Office PowerPoint</Application>
  <PresentationFormat>On-screen Show (4:3)</PresentationFormat>
  <Paragraphs>350</Paragraphs>
  <Slides>30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ＭＳ Ｐゴシック</vt:lpstr>
      <vt:lpstr>Arial</vt:lpstr>
      <vt:lpstr>Calibri</vt:lpstr>
      <vt:lpstr>Calibri Light</vt:lpstr>
      <vt:lpstr>Cambria Math</vt:lpstr>
      <vt:lpstr>Office Theme</vt:lpstr>
      <vt:lpstr>Equation</vt:lpstr>
      <vt:lpstr>How to Unravel the Nucleon Helicity Structure at an EIC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Spin 2016</dc:title>
  <dc:creator>Brian Page</dc:creator>
  <cp:lastModifiedBy>Brian Page</cp:lastModifiedBy>
  <cp:revision>138</cp:revision>
  <dcterms:created xsi:type="dcterms:W3CDTF">2016-08-29T21:17:39Z</dcterms:created>
  <dcterms:modified xsi:type="dcterms:W3CDTF">2016-09-27T04:47:52Z</dcterms:modified>
</cp:coreProperties>
</file>